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9" r:id="rId4"/>
    <p:sldId id="280" r:id="rId5"/>
    <p:sldId id="279" r:id="rId6"/>
    <p:sldId id="261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8" r:id="rId18"/>
    <p:sldId id="265" r:id="rId19"/>
    <p:sldId id="262" r:id="rId20"/>
    <p:sldId id="263" r:id="rId21"/>
    <p:sldId id="264" r:id="rId2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2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24D1BA-EAD0-F749-7ED0-164CF1A6F8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AB1F561-17E2-E36D-C2CA-BA2A9EB3E4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3E1333-DC5F-6231-C57A-108BC10DB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026A2-1D42-4695-B8B7-32CED54828BF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27260B-0176-97F9-B1F9-03FD5246D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D78444-001F-C179-00BC-CB7C4B3E4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3490-262F-4911-A896-B82A53061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4102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65405A-434B-0783-A058-AFE13CE52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A17965B-A3D3-251D-5422-88EB3BECDA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F3554A-7F96-57D0-80A7-1B3DD12FA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026A2-1D42-4695-B8B7-32CED54828BF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57B23F7-45B8-1731-1DE8-784560ECB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57129FF-E100-9410-2A4B-4394A4BEB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3490-262F-4911-A896-B82A53061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6252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6AF81AC-5F52-1DFA-1EDA-6B9A1019F3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1268F38-CF4D-6B05-280E-27CEC38517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C15EA3C-970A-0987-E81D-7AF0ADA21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026A2-1D42-4695-B8B7-32CED54828BF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4553A0-E106-9A94-B911-EDBED123A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BE069A-DDB7-0990-86DA-6414434F7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3490-262F-4911-A896-B82A53061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773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AC7982-9CE6-B921-EA7E-36C16C728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6D989B-EC8D-AB70-95C5-5FD439623C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993045-0C23-0F8D-AA34-C4EB5199A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026A2-1D42-4695-B8B7-32CED54828BF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4716D11-DE3F-F072-4DCF-A8B09C3C4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435050C-1F73-3BE8-9686-FDA45BE14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3490-262F-4911-A896-B82A53061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6011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B13011-B40A-46BB-5D85-3AADBFF12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DE4E238-ACC2-8143-3F7E-17B523D4C9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DC1582D-4B85-0CF3-665B-651C0E0A0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026A2-1D42-4695-B8B7-32CED54828BF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EC62A5-800F-E36F-A3FA-88AB73F33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C1C150-7190-18D0-2E93-97EE51267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3490-262F-4911-A896-B82A53061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129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968DE8-4463-8EB5-A28B-E490AB91D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C514191-3377-C87F-5930-AEB71A80FA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DE7E9D1-7703-FB65-FB2F-296877468C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3C65A2-3952-13D7-7CBA-D83B80180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026A2-1D42-4695-B8B7-32CED54828BF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17D9C7D-885C-A193-75B9-48D53D37C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7F02E77-BDDA-3691-C4ED-18AE23236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3490-262F-4911-A896-B82A53061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4306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3143C9-D75F-1800-7FE8-37BB49F3A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D5DAD03-87FB-4D63-D076-7C9A91C7C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90CFC5F-130E-5DE6-BF26-A536E66F1F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671081A-8F5A-3AFD-17A7-5ED1239D86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E37EA68-812C-662B-F102-5CEF68C73A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EE48DF8-B669-B2BC-E1AB-D1F4B76F5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026A2-1D42-4695-B8B7-32CED54828BF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93FB40E-76EB-B750-8B42-CE822EBF8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D36C5C5-0ED3-4699-CC29-76DBDE947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3490-262F-4911-A896-B82A53061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6390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30B77A-A5AA-58BF-4871-94791BCD0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63D3BD9-812E-5CB7-E357-5D4670F00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026A2-1D42-4695-B8B7-32CED54828BF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0749072-AFBE-8C4A-9396-E8A4BFB21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EFAE6BB-BBA0-537F-294A-C75CE73CA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3490-262F-4911-A896-B82A53061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8234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EC8545E-6F2D-1C3D-11D1-E3B7D9C43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026A2-1D42-4695-B8B7-32CED54828BF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5DEE0A2-09C8-B7E8-4991-1395FDF88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AD3A9E1-65D1-AF90-0C8F-E3CB8AB8A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3490-262F-4911-A896-B82A53061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5819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7014DA-4FF2-6DD5-F3FB-115E9D0AC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35D97A-F95D-9E2D-8153-A4C86660D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92EBFE1-28A8-0A7A-4568-F43622812B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C1860CD-4050-13FA-3993-F3A5851F1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026A2-1D42-4695-B8B7-32CED54828BF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7641FB-70E1-8442-7A85-4582083BD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3C70391-DCA6-0827-FDA7-9FD4E09BC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3490-262F-4911-A896-B82A53061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8143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57C104-79AC-CCBE-CB7D-6FB42A7FA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8AB81A6-0E3F-925E-A202-97DEC5628B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D25CFA6-3005-E82B-6606-F98CCFB11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D84B30A-6392-566F-083B-123B5168E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026A2-1D42-4695-B8B7-32CED54828BF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191F4CE-63B1-26F1-0EBC-458201E2C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94FA2F2-1899-087A-B5C8-CAC54B62D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3490-262F-4911-A896-B82A53061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3804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F1A58AC-13E4-E3B9-F8CF-61A73C2542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62936DC-85DA-EA60-76B8-B8D1484CF5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529BAC-5F2B-C211-EACA-5C20304AA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0026A2-1D42-4695-B8B7-32CED54828BF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A5A842D-C90E-A941-CFB3-9F416CF4E5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C753B3-07E1-1B6A-EACF-D0690014D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503490-262F-4911-A896-B82A53061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767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A0E41D-1AB4-3FEF-B4D3-2CCFB704D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14375"/>
            <a:ext cx="12192000" cy="4314825"/>
          </a:xfrm>
        </p:spPr>
        <p:txBody>
          <a:bodyPr>
            <a:normAutofit/>
          </a:bodyPr>
          <a:lstStyle/>
          <a:p>
            <a:pPr algn="ctr"/>
            <a:r>
              <a:rPr lang="de-DE" sz="5400" b="1" dirty="0">
                <a:solidFill>
                  <a:schemeClr val="accent1">
                    <a:lumMod val="75000"/>
                  </a:schemeClr>
                </a:solidFill>
              </a:rPr>
              <a:t>WHO-Pandemievertrag</a:t>
            </a:r>
            <a:br>
              <a:rPr lang="de-DE" sz="5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5400" b="1" dirty="0">
                <a:solidFill>
                  <a:schemeClr val="accent1">
                    <a:lumMod val="75000"/>
                  </a:schemeClr>
                </a:solidFill>
              </a:rPr>
              <a:t>&amp;</a:t>
            </a:r>
            <a:br>
              <a:rPr lang="de-DE" sz="5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5400" b="1" dirty="0">
                <a:solidFill>
                  <a:schemeClr val="accent1">
                    <a:lumMod val="75000"/>
                  </a:schemeClr>
                </a:solidFill>
              </a:rPr>
              <a:t>Internationale Gesundheitsvorschriften</a:t>
            </a:r>
            <a:br>
              <a:rPr lang="de-DE" sz="5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4000" b="1" dirty="0">
                <a:solidFill>
                  <a:schemeClr val="accent1">
                    <a:lumMod val="75000"/>
                  </a:schemeClr>
                </a:solidFill>
              </a:rPr>
              <a:t>(IGV, engl. IHR)</a:t>
            </a:r>
            <a:br>
              <a:rPr lang="de-DE" sz="4000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de-DE" sz="22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5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de-DE" sz="5400" b="1" dirty="0">
                <a:solidFill>
                  <a:srgbClr val="C00000"/>
                </a:solidFill>
              </a:rPr>
              <a:t> Einblicke und Auswirkungen </a:t>
            </a:r>
            <a:r>
              <a:rPr lang="de-DE" sz="5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endParaRPr lang="de-DE" sz="5400" b="1" dirty="0">
              <a:solidFill>
                <a:srgbClr val="C00000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38E1BA-9D9E-6275-C0EC-E80DD6EAA8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724526"/>
            <a:ext cx="10515600" cy="95249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de-DE" dirty="0"/>
              <a:t>Impulsvortrag für die Cottbuser Stadtgespräche am 27. Juni 2024</a:t>
            </a:r>
          </a:p>
          <a:p>
            <a:pPr marL="0" indent="0" algn="ctr">
              <a:buNone/>
            </a:pPr>
            <a:r>
              <a:rPr lang="de-DE" dirty="0"/>
              <a:t>Chris A. Sachs </a:t>
            </a:r>
            <a:r>
              <a:rPr lang="de-DE" dirty="0">
                <a:sym typeface="Wingdings" panose="05000000000000000000" pitchFamily="2" charset="2"/>
              </a:rPr>
              <a:t></a:t>
            </a:r>
            <a:r>
              <a:rPr lang="de-DE" dirty="0"/>
              <a:t> chris.sachs@kla.tv </a:t>
            </a:r>
            <a:r>
              <a:rPr lang="de-DE" dirty="0">
                <a:sym typeface="Wingdings" panose="05000000000000000000" pitchFamily="2" charset="2"/>
              </a:rPr>
              <a:t></a:t>
            </a:r>
            <a:r>
              <a:rPr lang="de-DE" dirty="0"/>
              <a:t> 03571/409314</a:t>
            </a:r>
          </a:p>
        </p:txBody>
      </p:sp>
    </p:spTree>
    <p:extLst>
      <p:ext uri="{BB962C8B-B14F-4D97-AF65-F5344CB8AC3E}">
        <p14:creationId xmlns:p14="http://schemas.microsoft.com/office/powerpoint/2010/main" val="3413159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F5284-0144-2759-CF6C-83D0469BA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365126"/>
            <a:ext cx="11029950" cy="768350"/>
          </a:xfrm>
          <a:solidFill>
            <a:srgbClr val="FFFFCC"/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Souveränität der Mitgliedsstaaten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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 Fakt 4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C88A1035-38E7-9B65-7CA4-8CE6700FC90A}"/>
              </a:ext>
            </a:extLst>
          </p:cNvPr>
          <p:cNvSpPr txBox="1">
            <a:spLocks/>
          </p:cNvSpPr>
          <p:nvPr/>
        </p:nvSpPr>
        <p:spPr>
          <a:xfrm>
            <a:off x="581025" y="1343025"/>
            <a:ext cx="11029953" cy="52387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b="1" dirty="0">
              <a:solidFill>
                <a:schemeClr val="bg1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de-DE" sz="2600" b="1" dirty="0">
                <a:solidFill>
                  <a:srgbClr val="FFFFCC"/>
                </a:solidFill>
              </a:rPr>
              <a:t>ab 17.04.2024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3200" b="1" dirty="0">
                <a:solidFill>
                  <a:schemeClr val="bg1"/>
                </a:solidFill>
              </a:rPr>
              <a:t>Artikel 54</a:t>
            </a:r>
          </a:p>
          <a:p>
            <a:pPr marL="354013" indent="0">
              <a:buNone/>
            </a:pPr>
            <a:r>
              <a:rPr lang="de-DE" dirty="0">
                <a:solidFill>
                  <a:schemeClr val="bg1"/>
                </a:solidFill>
              </a:rPr>
              <a:t>„Der </a:t>
            </a:r>
            <a:r>
              <a:rPr lang="de-DE" b="1" dirty="0">
                <a:solidFill>
                  <a:schemeClr val="bg1"/>
                </a:solidFill>
              </a:rPr>
              <a:t>Ausschuss</a:t>
            </a:r>
            <a:r>
              <a:rPr lang="de-DE" dirty="0">
                <a:solidFill>
                  <a:schemeClr val="bg1"/>
                </a:solidFill>
              </a:rPr>
              <a:t> für die Durchführung und Einhaltung der Internationalen Gesundheitsvorschriften (nachstehend IHR-Durchführungs- und Einhaltungsausschuss) soll </a:t>
            </a:r>
            <a:r>
              <a:rPr lang="de-DE" b="1" dirty="0">
                <a:solidFill>
                  <a:schemeClr val="bg1"/>
                </a:solidFill>
              </a:rPr>
              <a:t>die Durchführung</a:t>
            </a:r>
            <a:r>
              <a:rPr lang="de-DE" dirty="0">
                <a:solidFill>
                  <a:schemeClr val="bg1"/>
                </a:solidFill>
              </a:rPr>
              <a:t> dieser Vorschriften </a:t>
            </a:r>
            <a:r>
              <a:rPr lang="de-DE" b="1" dirty="0">
                <a:solidFill>
                  <a:schemeClr val="bg1"/>
                </a:solidFill>
              </a:rPr>
              <a:t>erleichtern</a:t>
            </a:r>
            <a:r>
              <a:rPr lang="de-DE" dirty="0">
                <a:solidFill>
                  <a:schemeClr val="bg1"/>
                </a:solidFill>
              </a:rPr>
              <a:t> und </a:t>
            </a:r>
            <a:r>
              <a:rPr lang="de-DE" b="1" dirty="0">
                <a:solidFill>
                  <a:schemeClr val="bg1"/>
                </a:solidFill>
              </a:rPr>
              <a:t>überwachen</a:t>
            </a:r>
            <a:r>
              <a:rPr lang="de-DE" dirty="0">
                <a:solidFill>
                  <a:schemeClr val="bg1"/>
                </a:solidFill>
              </a:rPr>
              <a:t> und ihre </a:t>
            </a:r>
            <a:r>
              <a:rPr lang="de-DE" b="1" dirty="0">
                <a:solidFill>
                  <a:schemeClr val="bg1"/>
                </a:solidFill>
              </a:rPr>
              <a:t>Einhaltung fördern</a:t>
            </a:r>
            <a:r>
              <a:rPr lang="de-DE" dirty="0">
                <a:solidFill>
                  <a:schemeClr val="bg1"/>
                </a:solidFill>
              </a:rPr>
              <a:t>. “</a:t>
            </a:r>
          </a:p>
          <a:p>
            <a:pPr marL="811213" indent="-457200">
              <a:buFont typeface="Wingdings" panose="05000000000000000000" pitchFamily="2" charset="2"/>
              <a:buChar char="à"/>
            </a:pPr>
            <a:r>
              <a:rPr lang="de-DE" dirty="0">
                <a:solidFill>
                  <a:schemeClr val="bg1"/>
                </a:solidFill>
                <a:sym typeface="Wingdings" panose="05000000000000000000" pitchFamily="2" charset="2"/>
              </a:rPr>
              <a:t>Dieser WHO-</a:t>
            </a:r>
            <a:r>
              <a:rPr lang="de-DE" dirty="0" err="1">
                <a:solidFill>
                  <a:schemeClr val="bg1"/>
                </a:solidFill>
                <a:sym typeface="Wingdings" panose="05000000000000000000" pitchFamily="2" charset="2"/>
              </a:rPr>
              <a:t>Auschuss</a:t>
            </a:r>
            <a:r>
              <a:rPr lang="de-DE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b="1" dirty="0">
                <a:solidFill>
                  <a:srgbClr val="FFFF00"/>
                </a:solidFill>
                <a:sym typeface="Wingdings" panose="05000000000000000000" pitchFamily="2" charset="2"/>
              </a:rPr>
              <a:t>überwacht </a:t>
            </a:r>
            <a:r>
              <a:rPr lang="de-DE" dirty="0">
                <a:solidFill>
                  <a:schemeClr val="bg1"/>
                </a:solidFill>
                <a:sym typeface="Wingdings" panose="05000000000000000000" pitchFamily="2" charset="2"/>
              </a:rPr>
              <a:t>die </a:t>
            </a:r>
            <a:r>
              <a:rPr lang="de-DE" b="1" dirty="0">
                <a:solidFill>
                  <a:srgbClr val="FFFF00"/>
                </a:solidFill>
                <a:sym typeface="Wingdings" panose="05000000000000000000" pitchFamily="2" charset="2"/>
              </a:rPr>
              <a:t>Einhaltung</a:t>
            </a:r>
            <a:r>
              <a:rPr lang="de-DE" b="1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dirty="0">
                <a:solidFill>
                  <a:schemeClr val="bg1"/>
                </a:solidFill>
                <a:sym typeface="Wingdings" panose="05000000000000000000" pitchFamily="2" charset="2"/>
              </a:rPr>
              <a:t>der Gesundheitsvorschriften und </a:t>
            </a:r>
            <a:r>
              <a:rPr lang="de-DE" b="1" dirty="0">
                <a:solidFill>
                  <a:srgbClr val="FFFF00"/>
                </a:solidFill>
                <a:sym typeface="Wingdings" panose="05000000000000000000" pitchFamily="2" charset="2"/>
              </a:rPr>
              <a:t>meldet </a:t>
            </a:r>
            <a:r>
              <a:rPr lang="de-DE" dirty="0">
                <a:solidFill>
                  <a:schemeClr val="bg1"/>
                </a:solidFill>
                <a:sym typeface="Wingdings" panose="05000000000000000000" pitchFamily="2" charset="2"/>
              </a:rPr>
              <a:t>gegebenenfalls </a:t>
            </a:r>
            <a:r>
              <a:rPr lang="de-DE" b="1" dirty="0">
                <a:solidFill>
                  <a:srgbClr val="FFFF00"/>
                </a:solidFill>
                <a:sym typeface="Wingdings" panose="05000000000000000000" pitchFamily="2" charset="2"/>
              </a:rPr>
              <a:t>Verstöße</a:t>
            </a:r>
            <a:r>
              <a:rPr lang="de-DE" b="1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dirty="0">
                <a:solidFill>
                  <a:schemeClr val="bg1"/>
                </a:solidFill>
                <a:sym typeface="Wingdings" panose="05000000000000000000" pitchFamily="2" charset="2"/>
              </a:rPr>
              <a:t>an die Gesundheitsversammlung</a:t>
            </a:r>
            <a:endParaRPr lang="de-DE" dirty="0">
              <a:solidFill>
                <a:srgbClr val="FFFF00"/>
              </a:solidFill>
              <a:sym typeface="Wingdings" panose="05000000000000000000" pitchFamily="2" charset="2"/>
            </a:endParaRPr>
          </a:p>
          <a:p>
            <a:pPr marL="811213" indent="-457200">
              <a:buFont typeface="Wingdings" panose="05000000000000000000" pitchFamily="2" charset="2"/>
              <a:buChar char="à"/>
            </a:pPr>
            <a:r>
              <a:rPr lang="de-DE" b="1" dirty="0">
                <a:solidFill>
                  <a:schemeClr val="bg1"/>
                </a:solidFill>
                <a:sym typeface="Wingdings" panose="05000000000000000000" pitchFamily="2" charset="2"/>
              </a:rPr>
              <a:t>zusammen mit Artikel 42 keine Souveränität der Staaten</a:t>
            </a:r>
            <a:endParaRPr lang="de-DE" b="1" dirty="0">
              <a:solidFill>
                <a:srgbClr val="FFFF00"/>
              </a:solidFill>
              <a:sym typeface="Wingdings" panose="05000000000000000000" pitchFamily="2" charset="2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60429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F5284-0144-2759-CF6C-83D0469BA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365126"/>
            <a:ext cx="11029950" cy="768350"/>
          </a:xfrm>
          <a:solidFill>
            <a:srgbClr val="FFFFCC"/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Ausrufung des Gesundheitsnotstandes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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 Fakt 1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C88A1035-38E7-9B65-7CA4-8CE6700FC90A}"/>
              </a:ext>
            </a:extLst>
          </p:cNvPr>
          <p:cNvSpPr txBox="1">
            <a:spLocks/>
          </p:cNvSpPr>
          <p:nvPr/>
        </p:nvSpPr>
        <p:spPr>
          <a:xfrm>
            <a:off x="581025" y="1343025"/>
            <a:ext cx="11029953" cy="52387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b="1" dirty="0">
              <a:solidFill>
                <a:schemeClr val="bg1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de-DE" sz="2600" b="1" dirty="0">
                <a:solidFill>
                  <a:srgbClr val="FFFFCC"/>
                </a:solidFill>
              </a:rPr>
              <a:t>ab 17.04.2024</a:t>
            </a:r>
          </a:p>
          <a:p>
            <a:pPr marL="0" indent="0">
              <a:buNone/>
            </a:pPr>
            <a:r>
              <a:rPr lang="de-DE" sz="3200" b="1" dirty="0">
                <a:solidFill>
                  <a:schemeClr val="bg1"/>
                </a:solidFill>
              </a:rPr>
              <a:t>Generaldirektor Tedros kann einen weltweiten Gesundheitsnotstand begründen mit z.B.</a:t>
            </a:r>
          </a:p>
          <a:p>
            <a:pPr marL="625475" indent="-271463">
              <a:buNone/>
            </a:pPr>
            <a:r>
              <a:rPr lang="de-DE" dirty="0">
                <a:solidFill>
                  <a:schemeClr val="bg1"/>
                </a:solidFill>
              </a:rPr>
              <a:t>•	„einer menschlichen Grippe, die auf einem neuen Subtyp basiert“ (IGV, ANNEX2)</a:t>
            </a:r>
          </a:p>
          <a:p>
            <a:pPr marL="625475" indent="-271463">
              <a:buNone/>
            </a:pPr>
            <a:r>
              <a:rPr lang="de-DE" dirty="0">
                <a:solidFill>
                  <a:schemeClr val="bg1"/>
                </a:solidFill>
              </a:rPr>
              <a:t>•	entfällt: [„Infektionen, bei denen eine Mensch zu Mensch Übertragung nicht ausgeschlossen werden kann“ (IGV, ANNEX2)]</a:t>
            </a:r>
          </a:p>
          <a:p>
            <a:pPr marL="625475" indent="-271463">
              <a:buNone/>
            </a:pPr>
            <a:r>
              <a:rPr lang="de-DE" dirty="0">
                <a:solidFill>
                  <a:schemeClr val="bg1"/>
                </a:solidFill>
              </a:rPr>
              <a:t>•	umweltbedingt: „Die Vertragsparteien erkennen an, dass umweltbedingte, klimatische, sozioökonomische und anthropogene Faktoren das Pandemierisiko erhöhen […]“ (Pandemieabkommen 4.5)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0651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F5284-0144-2759-CF6C-83D0469BA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365126"/>
            <a:ext cx="11029950" cy="768350"/>
          </a:xfrm>
          <a:solidFill>
            <a:srgbClr val="FFFFCC"/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Ausrufung einer „pandemischen Notlage“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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 Fakt 2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C88A1035-38E7-9B65-7CA4-8CE6700FC90A}"/>
              </a:ext>
            </a:extLst>
          </p:cNvPr>
          <p:cNvSpPr txBox="1">
            <a:spLocks/>
          </p:cNvSpPr>
          <p:nvPr/>
        </p:nvSpPr>
        <p:spPr>
          <a:xfrm>
            <a:off x="581025" y="1343025"/>
            <a:ext cx="11029953" cy="52387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b="1" dirty="0">
              <a:solidFill>
                <a:schemeClr val="bg1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de-DE" sz="2600" b="1" dirty="0">
                <a:solidFill>
                  <a:srgbClr val="FFFFCC"/>
                </a:solidFill>
              </a:rPr>
              <a:t>ab 17.04.2024</a:t>
            </a:r>
          </a:p>
          <a:p>
            <a:pPr marL="0" indent="0">
              <a:buNone/>
            </a:pPr>
            <a:r>
              <a:rPr lang="de-DE" sz="3200" b="1" dirty="0">
                <a:solidFill>
                  <a:srgbClr val="FFFF00"/>
                </a:solidFill>
              </a:rPr>
              <a:t>Stellt der Generaldirektor</a:t>
            </a:r>
            <a:r>
              <a:rPr lang="de-DE" sz="3200" dirty="0">
                <a:solidFill>
                  <a:schemeClr val="bg1"/>
                </a:solidFill>
              </a:rPr>
              <a:t> […] </a:t>
            </a:r>
            <a:r>
              <a:rPr lang="de-DE" sz="3200" b="1" dirty="0">
                <a:solidFill>
                  <a:srgbClr val="FFFF00"/>
                </a:solidFill>
              </a:rPr>
              <a:t>fest</a:t>
            </a:r>
            <a:r>
              <a:rPr lang="de-DE" sz="3200" b="1" dirty="0">
                <a:solidFill>
                  <a:schemeClr val="bg1"/>
                </a:solidFill>
              </a:rPr>
              <a:t>, </a:t>
            </a:r>
            <a:r>
              <a:rPr lang="de-DE" sz="3200" dirty="0">
                <a:solidFill>
                  <a:schemeClr val="bg1"/>
                </a:solidFill>
              </a:rPr>
              <a:t>dass ein Ereignis eine gesundheitliche Notlage von internationaler Tragweite darstellt</a:t>
            </a:r>
            <a:r>
              <a:rPr lang="de-DE" sz="3200" b="1" dirty="0">
                <a:solidFill>
                  <a:schemeClr val="bg1"/>
                </a:solidFill>
              </a:rPr>
              <a:t>, </a:t>
            </a:r>
            <a:r>
              <a:rPr lang="de-DE" sz="3200" b="1" dirty="0">
                <a:solidFill>
                  <a:srgbClr val="FFFF00"/>
                </a:solidFill>
              </a:rPr>
              <a:t>so bestimmt er</a:t>
            </a:r>
            <a:r>
              <a:rPr lang="de-DE" sz="3200" b="1" dirty="0">
                <a:solidFill>
                  <a:schemeClr val="bg1"/>
                </a:solidFill>
              </a:rPr>
              <a:t> </a:t>
            </a:r>
            <a:r>
              <a:rPr lang="de-DE" sz="3200" dirty="0">
                <a:solidFill>
                  <a:schemeClr val="bg1"/>
                </a:solidFill>
              </a:rPr>
              <a:t>[….] auch</a:t>
            </a:r>
            <a:r>
              <a:rPr lang="de-DE" sz="3200" b="1" dirty="0">
                <a:solidFill>
                  <a:schemeClr val="bg1"/>
                </a:solidFill>
              </a:rPr>
              <a:t>, ob die betreffende </a:t>
            </a:r>
            <a:r>
              <a:rPr lang="de-DE" sz="3200" dirty="0">
                <a:solidFill>
                  <a:schemeClr val="bg1"/>
                </a:solidFill>
              </a:rPr>
              <a:t>gesundheitliche </a:t>
            </a:r>
            <a:r>
              <a:rPr lang="de-DE" sz="3200" b="1" dirty="0">
                <a:solidFill>
                  <a:schemeClr val="bg1"/>
                </a:solidFill>
              </a:rPr>
              <a:t>Notlage </a:t>
            </a:r>
            <a:r>
              <a:rPr lang="de-DE" sz="3200" dirty="0">
                <a:solidFill>
                  <a:schemeClr val="bg1"/>
                </a:solidFill>
              </a:rPr>
              <a:t>von internationaler Tragweite </a:t>
            </a:r>
            <a:r>
              <a:rPr lang="de-DE" sz="3200" b="1" dirty="0">
                <a:solidFill>
                  <a:schemeClr val="bg1"/>
                </a:solidFill>
              </a:rPr>
              <a:t>auch eine pandemische Notlage darstellt. </a:t>
            </a:r>
            <a:r>
              <a:rPr lang="de-DE" sz="3200" dirty="0">
                <a:solidFill>
                  <a:schemeClr val="bg1"/>
                </a:solidFill>
              </a:rPr>
              <a:t>(Artikel 12.4bis IGV)</a:t>
            </a:r>
          </a:p>
          <a:p>
            <a:pPr marL="0" indent="0">
              <a:buNone/>
            </a:pPr>
            <a:endParaRPr lang="de-DE" sz="32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de-DE" sz="3200" b="1" dirty="0" err="1">
                <a:solidFill>
                  <a:srgbClr val="FFFF00"/>
                </a:solidFill>
              </a:rPr>
              <a:t>Diktorischer</a:t>
            </a:r>
            <a:r>
              <a:rPr lang="de-DE" sz="3200" b="1" dirty="0">
                <a:solidFill>
                  <a:srgbClr val="FFFF00"/>
                </a:solidFill>
              </a:rPr>
              <a:t> Ansatz:</a:t>
            </a:r>
            <a:r>
              <a:rPr lang="de-DE" sz="3200" b="1" dirty="0">
                <a:solidFill>
                  <a:srgbClr val="FFFFCC"/>
                </a:solidFill>
              </a:rPr>
              <a:t> Generaldirektor Tedros darf </a:t>
            </a:r>
            <a:r>
              <a:rPr lang="de-DE" sz="3200" b="1" dirty="0">
                <a:solidFill>
                  <a:srgbClr val="FFFF00"/>
                </a:solidFill>
              </a:rPr>
              <a:t>als Einzelperson über die ganze Welt </a:t>
            </a:r>
            <a:r>
              <a:rPr lang="de-DE" sz="3200" b="1" dirty="0">
                <a:solidFill>
                  <a:srgbClr val="FFFFCC"/>
                </a:solidFill>
              </a:rPr>
              <a:t>entscheiden.</a:t>
            </a:r>
            <a:endParaRPr lang="de-DE" b="1" dirty="0">
              <a:solidFill>
                <a:srgbClr val="FFFFCC"/>
              </a:solidFill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07181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F5284-0144-2759-CF6C-83D0469BA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365126"/>
            <a:ext cx="11029950" cy="768350"/>
          </a:xfrm>
          <a:solidFill>
            <a:srgbClr val="FFFFCC"/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WHO-Machtbefugnisse in der „Not“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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 Fakt 1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C88A1035-38E7-9B65-7CA4-8CE6700FC90A}"/>
              </a:ext>
            </a:extLst>
          </p:cNvPr>
          <p:cNvSpPr txBox="1">
            <a:spLocks/>
          </p:cNvSpPr>
          <p:nvPr/>
        </p:nvSpPr>
        <p:spPr>
          <a:xfrm>
            <a:off x="581025" y="1343025"/>
            <a:ext cx="11029953" cy="52387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b="1" dirty="0">
              <a:solidFill>
                <a:schemeClr val="bg1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de-DE" sz="2600" b="1" dirty="0">
                <a:solidFill>
                  <a:srgbClr val="FFFFCC"/>
                </a:solidFill>
              </a:rPr>
              <a:t>ab 17.04.2024</a:t>
            </a:r>
          </a:p>
          <a:p>
            <a:pPr marL="0" indent="0">
              <a:buNone/>
            </a:pPr>
            <a:r>
              <a:rPr lang="de-DE" sz="3200" b="1" dirty="0">
                <a:solidFill>
                  <a:schemeClr val="bg1"/>
                </a:solidFill>
              </a:rPr>
              <a:t>Artikel 15.1</a:t>
            </a:r>
          </a:p>
          <a:p>
            <a:pPr marL="354013" indent="0">
              <a:buNone/>
            </a:pPr>
            <a:r>
              <a:rPr lang="de-DE" sz="3200" dirty="0">
                <a:solidFill>
                  <a:schemeClr val="bg1"/>
                </a:solidFill>
              </a:rPr>
              <a:t>„Wurde […] festgestellt, dass ein internationaler Gesundheitsnotstand einschließlich einer pandemischen Notlage vorliegt […], </a:t>
            </a:r>
            <a:r>
              <a:rPr lang="de-DE" sz="3200" b="1" dirty="0">
                <a:solidFill>
                  <a:schemeClr val="bg1"/>
                </a:solidFill>
              </a:rPr>
              <a:t>so gibt </a:t>
            </a:r>
            <a:r>
              <a:rPr lang="de-DE" sz="3200" b="1" dirty="0">
                <a:solidFill>
                  <a:srgbClr val="FFFF00"/>
                </a:solidFill>
              </a:rPr>
              <a:t>der Generaldirektor</a:t>
            </a:r>
            <a:r>
              <a:rPr lang="de-DE" sz="3200" b="1" dirty="0">
                <a:solidFill>
                  <a:schemeClr val="bg1"/>
                </a:solidFill>
              </a:rPr>
              <a:t> temporäre Empfehlungen</a:t>
            </a:r>
            <a:r>
              <a:rPr lang="de-DE" sz="3200" dirty="0">
                <a:solidFill>
                  <a:schemeClr val="bg1"/>
                </a:solidFill>
              </a:rPr>
              <a:t>.“</a:t>
            </a:r>
          </a:p>
          <a:p>
            <a:pPr marL="0" indent="0" algn="ctr">
              <a:buNone/>
            </a:pPr>
            <a:r>
              <a:rPr lang="de-DE" sz="3200" b="1" i="1" dirty="0">
                <a:solidFill>
                  <a:schemeClr val="bg1"/>
                </a:solidFill>
              </a:rPr>
              <a:t>Zur Erinnerung:</a:t>
            </a:r>
            <a:r>
              <a:rPr lang="de-DE" sz="3200" i="1" dirty="0">
                <a:solidFill>
                  <a:schemeClr val="bg1"/>
                </a:solidFill>
              </a:rPr>
              <a:t> „Die aufgrund dieser Verordnungen getroffenen Gesundheitsmaßnahmen […], </a:t>
            </a:r>
            <a:r>
              <a:rPr lang="de-DE" sz="3200" b="1" i="1" dirty="0">
                <a:solidFill>
                  <a:srgbClr val="FFFF00"/>
                </a:solidFill>
              </a:rPr>
              <a:t>müssen</a:t>
            </a:r>
            <a:br>
              <a:rPr lang="de-DE" sz="3200" i="1" dirty="0">
                <a:solidFill>
                  <a:schemeClr val="bg1"/>
                </a:solidFill>
              </a:rPr>
            </a:br>
            <a:r>
              <a:rPr lang="de-DE" sz="3200" b="1" i="1" dirty="0">
                <a:solidFill>
                  <a:schemeClr val="bg1"/>
                </a:solidFill>
              </a:rPr>
              <a:t>von allen </a:t>
            </a:r>
            <a:r>
              <a:rPr lang="de-DE" sz="3200" i="1" dirty="0">
                <a:solidFill>
                  <a:schemeClr val="bg1"/>
                </a:solidFill>
              </a:rPr>
              <a:t>Vertragsstaaten </a:t>
            </a:r>
            <a:r>
              <a:rPr lang="de-DE" sz="3200" b="1" i="1" dirty="0">
                <a:solidFill>
                  <a:srgbClr val="FFFF00"/>
                </a:solidFill>
              </a:rPr>
              <a:t>unverzüglich</a:t>
            </a:r>
            <a:r>
              <a:rPr lang="de-DE" sz="3200" b="1" i="1" dirty="0">
                <a:solidFill>
                  <a:schemeClr val="bg1"/>
                </a:solidFill>
              </a:rPr>
              <a:t> eingeleitet</a:t>
            </a:r>
            <a:br>
              <a:rPr lang="de-DE" sz="3200" b="1" i="1" dirty="0">
                <a:solidFill>
                  <a:schemeClr val="bg1"/>
                </a:solidFill>
              </a:rPr>
            </a:br>
            <a:r>
              <a:rPr lang="de-DE" sz="3200" b="1" i="1" dirty="0">
                <a:solidFill>
                  <a:schemeClr val="bg1"/>
                </a:solidFill>
              </a:rPr>
              <a:t>und abgeschlossen werden</a:t>
            </a:r>
            <a:r>
              <a:rPr lang="de-DE" sz="3200" i="1" dirty="0">
                <a:solidFill>
                  <a:schemeClr val="bg1"/>
                </a:solidFill>
              </a:rPr>
              <a:t>.“ (IGV, Art. 42)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9284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F5284-0144-2759-CF6C-83D0469BA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365126"/>
            <a:ext cx="11029950" cy="768350"/>
          </a:xfrm>
          <a:solidFill>
            <a:srgbClr val="FFFFCC"/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WHO-Machtbefugnisse in der „Not“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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 Fakt 2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C88A1035-38E7-9B65-7CA4-8CE6700FC90A}"/>
              </a:ext>
            </a:extLst>
          </p:cNvPr>
          <p:cNvSpPr txBox="1">
            <a:spLocks/>
          </p:cNvSpPr>
          <p:nvPr/>
        </p:nvSpPr>
        <p:spPr>
          <a:xfrm>
            <a:off x="581025" y="1343025"/>
            <a:ext cx="11029953" cy="52387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b="1" dirty="0">
              <a:solidFill>
                <a:schemeClr val="bg1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de-DE" sz="2600" b="1" dirty="0">
                <a:solidFill>
                  <a:srgbClr val="FFFFCC"/>
                </a:solidFill>
              </a:rPr>
              <a:t>ab 17.04.2024</a:t>
            </a:r>
          </a:p>
          <a:p>
            <a:pPr marL="0" indent="0">
              <a:buNone/>
            </a:pPr>
            <a:r>
              <a:rPr lang="de-DE" sz="3200" b="1" dirty="0">
                <a:solidFill>
                  <a:schemeClr val="bg1"/>
                </a:solidFill>
              </a:rPr>
              <a:t>Artikel 48.1+2</a:t>
            </a:r>
          </a:p>
          <a:p>
            <a:pPr marL="354013" indent="0">
              <a:buNone/>
            </a:pPr>
            <a:r>
              <a:rPr lang="de-DE" sz="3200" dirty="0">
                <a:solidFill>
                  <a:schemeClr val="bg1"/>
                </a:solidFill>
              </a:rPr>
              <a:t>„</a:t>
            </a:r>
            <a:r>
              <a:rPr lang="de-DE" sz="3200" b="1" dirty="0">
                <a:solidFill>
                  <a:srgbClr val="FFFFCC"/>
                </a:solidFill>
              </a:rPr>
              <a:t>Der Generaldirektor</a:t>
            </a:r>
            <a:r>
              <a:rPr lang="de-DE" sz="3200" b="1" dirty="0">
                <a:solidFill>
                  <a:schemeClr val="bg1"/>
                </a:solidFill>
              </a:rPr>
              <a:t> </a:t>
            </a:r>
            <a:r>
              <a:rPr lang="de-DE" sz="3200" b="1" dirty="0">
                <a:solidFill>
                  <a:srgbClr val="FFFF00"/>
                </a:solidFill>
              </a:rPr>
              <a:t>setzt</a:t>
            </a:r>
            <a:r>
              <a:rPr lang="de-DE" sz="3200" b="1" dirty="0">
                <a:solidFill>
                  <a:schemeClr val="bg1"/>
                </a:solidFill>
              </a:rPr>
              <a:t> </a:t>
            </a:r>
            <a:r>
              <a:rPr lang="de-DE" sz="3200" dirty="0">
                <a:solidFill>
                  <a:schemeClr val="bg1"/>
                </a:solidFill>
              </a:rPr>
              <a:t>einen Notfallausschuss </a:t>
            </a:r>
            <a:r>
              <a:rPr lang="de-DE" sz="3200" b="1" dirty="0">
                <a:solidFill>
                  <a:srgbClr val="FFFF00"/>
                </a:solidFill>
              </a:rPr>
              <a:t>ein</a:t>
            </a:r>
            <a:r>
              <a:rPr lang="de-DE" sz="3200" dirty="0">
                <a:solidFill>
                  <a:schemeClr val="bg1"/>
                </a:solidFill>
              </a:rPr>
              <a:t>, […]</a:t>
            </a:r>
          </a:p>
          <a:p>
            <a:pPr marL="354013" indent="0">
              <a:buNone/>
            </a:pPr>
            <a:r>
              <a:rPr lang="de-DE" sz="3200" b="1" dirty="0">
                <a:solidFill>
                  <a:srgbClr val="FFFFCC"/>
                </a:solidFill>
              </a:rPr>
              <a:t>Der Generaldirektor</a:t>
            </a:r>
            <a:r>
              <a:rPr lang="de-DE" sz="3200" b="1" dirty="0">
                <a:solidFill>
                  <a:schemeClr val="bg1"/>
                </a:solidFill>
              </a:rPr>
              <a:t> </a:t>
            </a:r>
            <a:r>
              <a:rPr lang="de-DE" sz="3200" b="1" dirty="0">
                <a:solidFill>
                  <a:srgbClr val="FFFF00"/>
                </a:solidFill>
              </a:rPr>
              <a:t>wählt</a:t>
            </a:r>
            <a:r>
              <a:rPr lang="de-DE" sz="3200" dirty="0">
                <a:solidFill>
                  <a:schemeClr val="bg1"/>
                </a:solidFill>
              </a:rPr>
              <a:t> die Mitglieder des Notfallausschusses […].</a:t>
            </a:r>
          </a:p>
          <a:p>
            <a:pPr marL="354013" indent="0">
              <a:buNone/>
            </a:pPr>
            <a:r>
              <a:rPr lang="de-DE" sz="3200" b="1" dirty="0">
                <a:solidFill>
                  <a:srgbClr val="FFFFCC"/>
                </a:solidFill>
              </a:rPr>
              <a:t>Der Generaldirektor</a:t>
            </a:r>
            <a:r>
              <a:rPr lang="de-DE" sz="3200" b="1" dirty="0">
                <a:solidFill>
                  <a:schemeClr val="bg1"/>
                </a:solidFill>
              </a:rPr>
              <a:t> </a:t>
            </a:r>
            <a:r>
              <a:rPr lang="de-DE" sz="3200" b="1" dirty="0">
                <a:solidFill>
                  <a:srgbClr val="FFFF00"/>
                </a:solidFill>
              </a:rPr>
              <a:t>legt</a:t>
            </a:r>
            <a:r>
              <a:rPr lang="de-DE" sz="3200" dirty="0">
                <a:solidFill>
                  <a:schemeClr val="bg1"/>
                </a:solidFill>
              </a:rPr>
              <a:t> die Dauer der Mitgliedschaft </a:t>
            </a:r>
            <a:r>
              <a:rPr lang="de-DE" sz="3200" b="1" dirty="0">
                <a:solidFill>
                  <a:srgbClr val="FFFF00"/>
                </a:solidFill>
              </a:rPr>
              <a:t>fest</a:t>
            </a:r>
            <a:r>
              <a:rPr lang="de-DE" sz="3200" dirty="0">
                <a:solidFill>
                  <a:schemeClr val="bg1"/>
                </a:solidFill>
              </a:rPr>
              <a:t>, […]“ </a:t>
            </a:r>
          </a:p>
          <a:p>
            <a:pPr marL="0" indent="0" algn="ctr">
              <a:buNone/>
            </a:pPr>
            <a:r>
              <a:rPr lang="de-DE" sz="3200" b="1" i="1" dirty="0">
                <a:solidFill>
                  <a:srgbClr val="FFFF00"/>
                </a:solidFill>
              </a:rPr>
              <a:t>Es gibt keine übergeordneten und unabhängigen Kontrollinstanzen, keine Gewaltenteilung!</a:t>
            </a:r>
            <a:endParaRPr lang="de-DE" sz="3200" i="1" dirty="0">
              <a:solidFill>
                <a:srgbClr val="FFFF00"/>
              </a:solidFill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0114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F5284-0144-2759-CF6C-83D0469BA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365126"/>
            <a:ext cx="11029950" cy="768350"/>
          </a:xfrm>
          <a:solidFill>
            <a:srgbClr val="FFFFCC"/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WHO-Machtbefugnisse in der „Not“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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Fakt 3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C88A1035-38E7-9B65-7CA4-8CE6700FC90A}"/>
              </a:ext>
            </a:extLst>
          </p:cNvPr>
          <p:cNvSpPr txBox="1">
            <a:spLocks/>
          </p:cNvSpPr>
          <p:nvPr/>
        </p:nvSpPr>
        <p:spPr>
          <a:xfrm>
            <a:off x="581025" y="1343025"/>
            <a:ext cx="11029953" cy="52387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b="1" dirty="0">
              <a:solidFill>
                <a:schemeClr val="bg1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de-DE" sz="2600" b="1" dirty="0">
                <a:solidFill>
                  <a:srgbClr val="FFFFCC"/>
                </a:solidFill>
              </a:rPr>
              <a:t>ab 17.04.2024</a:t>
            </a:r>
          </a:p>
          <a:p>
            <a:pPr marL="0" indent="0">
              <a:buNone/>
            </a:pPr>
            <a:r>
              <a:rPr lang="de-DE" sz="3200" b="1" dirty="0">
                <a:solidFill>
                  <a:schemeClr val="bg1"/>
                </a:solidFill>
              </a:rPr>
              <a:t>Artikel 18.1</a:t>
            </a:r>
          </a:p>
          <a:p>
            <a:pPr marL="354013" indent="0">
              <a:buNone/>
            </a:pPr>
            <a:r>
              <a:rPr lang="de-DE" sz="3200" dirty="0">
                <a:solidFill>
                  <a:schemeClr val="bg1"/>
                </a:solidFill>
              </a:rPr>
              <a:t>„Die von der WHO an die Vertragsstaaten gerichteten Empfehlungen im Umgang mit Personen können folgende Ratschläge enthalten:</a:t>
            </a:r>
          </a:p>
          <a:p>
            <a:pPr marL="801688" indent="-282575">
              <a:buNone/>
            </a:pPr>
            <a:r>
              <a:rPr lang="de-DE" sz="3200" dirty="0">
                <a:solidFill>
                  <a:schemeClr val="bg1"/>
                </a:solidFill>
              </a:rPr>
              <a:t>•	Überprüfung des Nachweises einer Impfung oder einer anderen Prophylaxe</a:t>
            </a:r>
          </a:p>
          <a:p>
            <a:pPr marL="801688" indent="-282575">
              <a:buNone/>
            </a:pPr>
            <a:r>
              <a:rPr lang="de-DE" sz="3200" dirty="0">
                <a:solidFill>
                  <a:schemeClr val="bg1"/>
                </a:solidFill>
              </a:rPr>
              <a:t>•	Impfung oder sonstige Prophylaxe vorschreiben</a:t>
            </a:r>
          </a:p>
          <a:p>
            <a:pPr marL="801688" indent="-282575">
              <a:buNone/>
            </a:pPr>
            <a:r>
              <a:rPr lang="de-DE" sz="3200" dirty="0">
                <a:solidFill>
                  <a:schemeClr val="bg1"/>
                </a:solidFill>
              </a:rPr>
              <a:t>•	verdächtige Personen unter Beobachtung der öffentlichen Gesundheit stellen</a:t>
            </a:r>
          </a:p>
          <a:p>
            <a:pPr marL="801688" indent="-282575">
              <a:buNone/>
            </a:pPr>
            <a:r>
              <a:rPr lang="de-DE" sz="3200" dirty="0">
                <a:solidFill>
                  <a:schemeClr val="bg1"/>
                </a:solidFill>
              </a:rPr>
              <a:t>•	Durchführung von Quarantäne oder anderen Gesundheitsmaßnahmen für verdächtige Personen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1337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F5284-0144-2759-CF6C-83D0469BA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365126"/>
            <a:ext cx="11029950" cy="768350"/>
          </a:xfrm>
          <a:solidFill>
            <a:srgbClr val="FFFFCC"/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WHO-Machtbefugnisse in der „Not “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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Fakt 3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C88A1035-38E7-9B65-7CA4-8CE6700FC90A}"/>
              </a:ext>
            </a:extLst>
          </p:cNvPr>
          <p:cNvSpPr txBox="1">
            <a:spLocks/>
          </p:cNvSpPr>
          <p:nvPr/>
        </p:nvSpPr>
        <p:spPr>
          <a:xfrm>
            <a:off x="581025" y="1343025"/>
            <a:ext cx="11029953" cy="52387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b="1" dirty="0">
              <a:solidFill>
                <a:schemeClr val="bg1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de-DE" sz="2600" b="1" dirty="0">
                <a:solidFill>
                  <a:srgbClr val="FFFFCC"/>
                </a:solidFill>
              </a:rPr>
              <a:t>ab 17.04.2024</a:t>
            </a:r>
          </a:p>
          <a:p>
            <a:pPr marL="0" indent="0">
              <a:buNone/>
            </a:pPr>
            <a:r>
              <a:rPr lang="de-DE" sz="3200" b="1" dirty="0">
                <a:solidFill>
                  <a:schemeClr val="bg1"/>
                </a:solidFill>
              </a:rPr>
              <a:t>Artikel 18.1 </a:t>
            </a:r>
            <a:r>
              <a:rPr lang="de-DE" sz="3200" dirty="0">
                <a:solidFill>
                  <a:schemeClr val="bg1"/>
                </a:solidFill>
              </a:rPr>
              <a:t>(Fortsetzung)</a:t>
            </a:r>
          </a:p>
          <a:p>
            <a:pPr marL="801688" indent="-282575">
              <a:buNone/>
            </a:pPr>
            <a:r>
              <a:rPr lang="de-DE" sz="3200" dirty="0">
                <a:solidFill>
                  <a:schemeClr val="bg1"/>
                </a:solidFill>
              </a:rPr>
              <a:t>•	erforderlichenfalls Isolierung und Behandlung der betroffenen Personen</a:t>
            </a:r>
          </a:p>
          <a:p>
            <a:pPr marL="801688" indent="-282575">
              <a:buNone/>
            </a:pPr>
            <a:r>
              <a:rPr lang="de-DE" sz="3200" dirty="0">
                <a:solidFill>
                  <a:schemeClr val="bg1"/>
                </a:solidFill>
              </a:rPr>
              <a:t>•	die Rückverfolgung von Kontaktpersonen verdächtiger oder betroffener Personen durchzuführen“ 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de-DE" sz="2800" dirty="0">
              <a:solidFill>
                <a:schemeClr val="bg1"/>
              </a:solidFill>
            </a:endParaRPr>
          </a:p>
          <a:p>
            <a:pPr marL="457200" lvl="1" indent="0" algn="ctr">
              <a:buNone/>
            </a:pPr>
            <a:r>
              <a:rPr lang="de-DE" sz="2800" b="1" i="1" dirty="0">
                <a:solidFill>
                  <a:schemeClr val="bg1"/>
                </a:solidFill>
              </a:rPr>
              <a:t>Diese „Empfehlungen“ der WHO können dazu führen, dass die </a:t>
            </a:r>
            <a:r>
              <a:rPr lang="de-DE" sz="2800" b="1" i="1" dirty="0">
                <a:solidFill>
                  <a:srgbClr val="FFFF00"/>
                </a:solidFill>
              </a:rPr>
              <a:t>medizinische und persönliche Freiheit </a:t>
            </a:r>
            <a:r>
              <a:rPr lang="de-DE" sz="2800" b="1" i="1" dirty="0">
                <a:solidFill>
                  <a:schemeClr val="bg1"/>
                </a:solidFill>
              </a:rPr>
              <a:t>der Menschen und damit </a:t>
            </a:r>
            <a:r>
              <a:rPr lang="de-DE" sz="2800" b="1" i="1" dirty="0">
                <a:solidFill>
                  <a:srgbClr val="FFFF00"/>
                </a:solidFill>
              </a:rPr>
              <a:t>elementare Menschenrechte massiv verletzt </a:t>
            </a:r>
            <a:r>
              <a:rPr lang="de-DE" sz="2800" b="1" i="1" dirty="0">
                <a:solidFill>
                  <a:schemeClr val="bg1"/>
                </a:solidFill>
              </a:rPr>
              <a:t>werden.</a:t>
            </a:r>
          </a:p>
          <a:p>
            <a:pPr marL="457200" lvl="1" indent="0" algn="ctr">
              <a:buNone/>
            </a:pPr>
            <a:r>
              <a:rPr lang="de-DE" sz="2800" b="1" i="1" dirty="0">
                <a:solidFill>
                  <a:schemeClr val="bg1"/>
                </a:solidFill>
              </a:rPr>
              <a:t>Zugleich droht dadurch eine</a:t>
            </a:r>
            <a:r>
              <a:rPr lang="de-DE" sz="2800" b="1" i="1" dirty="0">
                <a:solidFill>
                  <a:srgbClr val="FFFF00"/>
                </a:solidFill>
              </a:rPr>
              <a:t> umfassende Digitalisierung</a:t>
            </a:r>
            <a:br>
              <a:rPr lang="de-DE" sz="2800" b="1" i="1" dirty="0">
                <a:solidFill>
                  <a:srgbClr val="FFFF00"/>
                </a:solidFill>
              </a:rPr>
            </a:br>
            <a:r>
              <a:rPr lang="de-DE" sz="2800" b="1" i="1" dirty="0">
                <a:solidFill>
                  <a:schemeClr val="bg1"/>
                </a:solidFill>
              </a:rPr>
              <a:t>und eine </a:t>
            </a:r>
            <a:r>
              <a:rPr lang="de-DE" sz="2800" b="1" i="1" dirty="0">
                <a:solidFill>
                  <a:srgbClr val="FFFF00"/>
                </a:solidFill>
              </a:rPr>
              <a:t>lückenlose Überwachung </a:t>
            </a:r>
            <a:r>
              <a:rPr lang="de-DE" sz="2800" b="1" i="1" dirty="0">
                <a:solidFill>
                  <a:schemeClr val="bg1"/>
                </a:solidFill>
              </a:rPr>
              <a:t>zu beginnen!</a:t>
            </a: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96054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F5284-0144-2759-CF6C-83D0469BA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365126"/>
            <a:ext cx="11029950" cy="768350"/>
          </a:xfrm>
          <a:solidFill>
            <a:srgbClr val="FFFFCC"/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Fehlinformation und Desinformation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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Fakt 1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8A8893-CF77-EB10-552E-8591C3224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024" y="1343025"/>
            <a:ext cx="5269270" cy="5238750"/>
          </a:xfrm>
          <a:solidFill>
            <a:schemeClr val="accent1">
              <a:lumMod val="75000"/>
            </a:schemeClr>
          </a:solidFill>
        </p:spPr>
        <p:txBody>
          <a:bodyPr>
            <a:normAutofit fontScale="92500" lnSpcReduction="10000"/>
          </a:bodyPr>
          <a:lstStyle/>
          <a:p>
            <a:endParaRPr lang="de-DE" sz="8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de-DE" sz="2600" b="1" dirty="0">
                <a:solidFill>
                  <a:srgbClr val="FFFFCC"/>
                </a:solidFill>
              </a:rPr>
              <a:t>vor 17.04.2024</a:t>
            </a:r>
          </a:p>
          <a:p>
            <a:pPr marL="0" indent="0">
              <a:buNone/>
            </a:pPr>
            <a:r>
              <a:rPr lang="de-DE" sz="3200" b="1" dirty="0">
                <a:solidFill>
                  <a:schemeClr val="bg1"/>
                </a:solidFill>
              </a:rPr>
              <a:t>Annex 1A, Art. NEW7e</a:t>
            </a:r>
          </a:p>
          <a:p>
            <a:pPr marL="354013" indent="0">
              <a:buNone/>
            </a:pPr>
            <a:r>
              <a:rPr lang="de-DE" dirty="0">
                <a:solidFill>
                  <a:schemeClr val="bg1"/>
                </a:solidFill>
              </a:rPr>
              <a:t>„Auf globaler Ebene muss die WHO die Kapazitäten verstärken um: […]</a:t>
            </a:r>
          </a:p>
          <a:p>
            <a:pPr marL="354013" indent="0">
              <a:buNone/>
            </a:pPr>
            <a:r>
              <a:rPr lang="de-DE" dirty="0">
                <a:solidFill>
                  <a:schemeClr val="bg1"/>
                </a:solidFill>
              </a:rPr>
              <a:t>e. </a:t>
            </a:r>
            <a:r>
              <a:rPr lang="de-DE" b="1" dirty="0">
                <a:solidFill>
                  <a:srgbClr val="FFFF00"/>
                </a:solidFill>
              </a:rPr>
              <a:t>Gegen </a:t>
            </a:r>
            <a:r>
              <a:rPr lang="de-DE" b="1" dirty="0" err="1">
                <a:solidFill>
                  <a:srgbClr val="FFFF00"/>
                </a:solidFill>
              </a:rPr>
              <a:t>Missinformation</a:t>
            </a:r>
            <a:r>
              <a:rPr lang="de-DE" b="1" dirty="0">
                <a:solidFill>
                  <a:srgbClr val="FFFF00"/>
                </a:solidFill>
              </a:rPr>
              <a:t> und Desinformation vorzugehen</a:t>
            </a:r>
            <a:r>
              <a:rPr lang="de-DE" dirty="0">
                <a:solidFill>
                  <a:schemeClr val="bg1"/>
                </a:solidFill>
              </a:rPr>
              <a:t> “</a:t>
            </a:r>
          </a:p>
          <a:p>
            <a:pPr marL="0" indent="0">
              <a:buNone/>
            </a:pPr>
            <a:r>
              <a:rPr lang="de-DE" sz="3200" b="1" dirty="0">
                <a:solidFill>
                  <a:schemeClr val="bg1"/>
                </a:solidFill>
              </a:rPr>
              <a:t>Pandemieabkommen 18.1</a:t>
            </a:r>
          </a:p>
          <a:p>
            <a:pPr marL="354013" indent="0">
              <a:buNone/>
            </a:pPr>
            <a:r>
              <a:rPr lang="de-DE" dirty="0">
                <a:solidFill>
                  <a:schemeClr val="bg1"/>
                </a:solidFill>
              </a:rPr>
              <a:t>„[…] mit dem Ziel falschen, irreführenden, fälschlichen oder </a:t>
            </a:r>
            <a:r>
              <a:rPr lang="de-DE" b="1" dirty="0">
                <a:solidFill>
                  <a:schemeClr val="bg1"/>
                </a:solidFill>
              </a:rPr>
              <a:t>desinformierenden Informa-</a:t>
            </a:r>
            <a:r>
              <a:rPr lang="de-DE" b="1" dirty="0" err="1">
                <a:solidFill>
                  <a:schemeClr val="bg1"/>
                </a:solidFill>
              </a:rPr>
              <a:t>tionen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dirty="0">
                <a:solidFill>
                  <a:schemeClr val="bg1"/>
                </a:solidFill>
              </a:rPr>
              <a:t>entgegenzuwirken und sie zu bekämpfen […] “</a:t>
            </a:r>
            <a:endParaRPr lang="de-DE" b="1" dirty="0">
              <a:solidFill>
                <a:srgbClr val="FFFF00"/>
              </a:solidFill>
            </a:endParaRPr>
          </a:p>
          <a:p>
            <a:pPr marL="354013" indent="0">
              <a:buNone/>
            </a:pPr>
            <a:endParaRPr lang="de-DE" sz="2800" b="1" dirty="0">
              <a:solidFill>
                <a:srgbClr val="FFFF00"/>
              </a:solidFill>
            </a:endParaRP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C88A1035-38E7-9B65-7CA4-8CE6700FC90A}"/>
              </a:ext>
            </a:extLst>
          </p:cNvPr>
          <p:cNvSpPr txBox="1">
            <a:spLocks/>
          </p:cNvSpPr>
          <p:nvPr/>
        </p:nvSpPr>
        <p:spPr>
          <a:xfrm>
            <a:off x="6341708" y="1343025"/>
            <a:ext cx="5269270" cy="52387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b="1" dirty="0">
              <a:solidFill>
                <a:schemeClr val="bg1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de-DE" sz="2600" b="1" dirty="0">
                <a:solidFill>
                  <a:srgbClr val="FFFFCC"/>
                </a:solidFill>
              </a:rPr>
              <a:t>ab 17.04.2024</a:t>
            </a:r>
          </a:p>
          <a:p>
            <a:pPr marL="0" indent="0">
              <a:buNone/>
            </a:pPr>
            <a:r>
              <a:rPr lang="nn-NO" sz="3000" b="1" dirty="0">
                <a:solidFill>
                  <a:schemeClr val="bg1"/>
                </a:solidFill>
              </a:rPr>
              <a:t>Annex 1A Nr. 2c.vi und Nr. 3i</a:t>
            </a:r>
            <a:endParaRPr lang="de-DE" sz="3000" b="1" dirty="0">
              <a:solidFill>
                <a:schemeClr val="bg1"/>
              </a:solidFill>
            </a:endParaRPr>
          </a:p>
          <a:p>
            <a:pPr marL="354013" indent="0">
              <a:buNone/>
            </a:pPr>
            <a:r>
              <a:rPr lang="de-DE" sz="2600" b="1" dirty="0">
                <a:solidFill>
                  <a:srgbClr val="FFFF00"/>
                </a:solidFill>
              </a:rPr>
              <a:t>Jeder Vertragsstaat </a:t>
            </a:r>
            <a:r>
              <a:rPr lang="de-DE" sz="2600" dirty="0">
                <a:solidFill>
                  <a:schemeClr val="bg1"/>
                </a:solidFill>
              </a:rPr>
              <a:t>entwickelt, stärkt und erhält die Kernkapazitäten für: Risikokommunikation, </a:t>
            </a:r>
            <a:r>
              <a:rPr lang="de-DE" sz="2600" b="1" dirty="0">
                <a:solidFill>
                  <a:schemeClr val="bg1"/>
                </a:solidFill>
              </a:rPr>
              <a:t>einschließlich der </a:t>
            </a:r>
            <a:r>
              <a:rPr lang="de-DE" sz="2600" b="1" dirty="0">
                <a:solidFill>
                  <a:srgbClr val="FFFF00"/>
                </a:solidFill>
              </a:rPr>
              <a:t>Bekämpfung von Fehlinformationen und Desinformation</a:t>
            </a:r>
            <a:r>
              <a:rPr lang="de-DE" sz="2600" dirty="0">
                <a:solidFill>
                  <a:schemeClr val="bg1"/>
                </a:solidFill>
              </a:rPr>
              <a:t>; diese jeweils auf der mittleren Verwaltungsebene („intermediate </a:t>
            </a:r>
            <a:r>
              <a:rPr lang="de-DE" sz="2600" dirty="0" err="1">
                <a:solidFill>
                  <a:schemeClr val="bg1"/>
                </a:solidFill>
              </a:rPr>
              <a:t>public</a:t>
            </a:r>
            <a:r>
              <a:rPr lang="de-DE" sz="2600" dirty="0">
                <a:solidFill>
                  <a:schemeClr val="bg1"/>
                </a:solidFill>
              </a:rPr>
              <a:t> </a:t>
            </a:r>
            <a:r>
              <a:rPr lang="de-DE" sz="2600" dirty="0" err="1">
                <a:solidFill>
                  <a:schemeClr val="bg1"/>
                </a:solidFill>
              </a:rPr>
              <a:t>health</a:t>
            </a:r>
            <a:r>
              <a:rPr lang="de-DE" sz="2600" dirty="0">
                <a:solidFill>
                  <a:schemeClr val="bg1"/>
                </a:solidFill>
              </a:rPr>
              <a:t> </a:t>
            </a:r>
            <a:r>
              <a:rPr lang="de-DE" sz="2600" dirty="0" err="1">
                <a:solidFill>
                  <a:schemeClr val="bg1"/>
                </a:solidFill>
              </a:rPr>
              <a:t>response</a:t>
            </a:r>
            <a:r>
              <a:rPr lang="de-DE" sz="2600" dirty="0">
                <a:solidFill>
                  <a:schemeClr val="bg1"/>
                </a:solidFill>
              </a:rPr>
              <a:t> </a:t>
            </a:r>
            <a:r>
              <a:rPr lang="de-DE" sz="2600" dirty="0" err="1">
                <a:solidFill>
                  <a:schemeClr val="bg1"/>
                </a:solidFill>
              </a:rPr>
              <a:t>levels</a:t>
            </a:r>
            <a:r>
              <a:rPr lang="de-DE" sz="2600" dirty="0">
                <a:solidFill>
                  <a:schemeClr val="bg1"/>
                </a:solidFill>
              </a:rPr>
              <a:t>“) und auf der nationalen Ebene.</a:t>
            </a: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68950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5" end="3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charRg st="45" end="3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uiExpand="1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F5284-0144-2759-CF6C-83D0469BA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365126"/>
            <a:ext cx="11029950" cy="768350"/>
          </a:xfrm>
          <a:solidFill>
            <a:srgbClr val="FFFFCC"/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Was ging Ende Mai 2024 in Genf „schief“?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8A8893-CF77-EB10-552E-8591C3224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024" y="1343025"/>
            <a:ext cx="11029950" cy="523875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endParaRPr lang="de-DE" sz="800" b="1" dirty="0">
              <a:solidFill>
                <a:schemeClr val="bg1"/>
              </a:solidFill>
            </a:endParaRPr>
          </a:p>
          <a:p>
            <a:r>
              <a:rPr lang="de-DE" sz="4000" b="1" dirty="0">
                <a:solidFill>
                  <a:schemeClr val="bg1"/>
                </a:solidFill>
              </a:rPr>
              <a:t>WHO-Pandemievertrag kam nicht zustande </a:t>
            </a:r>
            <a:r>
              <a:rPr lang="de-DE" sz="4000" b="1" dirty="0">
                <a:solidFill>
                  <a:schemeClr val="bg1"/>
                </a:solidFill>
                <a:sym typeface="Wingdings" panose="05000000000000000000" pitchFamily="2" charset="2"/>
              </a:rPr>
              <a:t></a:t>
            </a:r>
            <a:endParaRPr lang="de-DE" sz="4000" b="1" dirty="0">
              <a:solidFill>
                <a:schemeClr val="bg1"/>
              </a:solidFill>
            </a:endParaRPr>
          </a:p>
          <a:p>
            <a:pPr lvl="1"/>
            <a:r>
              <a:rPr lang="de-DE" sz="2800" dirty="0">
                <a:solidFill>
                  <a:schemeClr val="bg1"/>
                </a:solidFill>
              </a:rPr>
              <a:t>bereits im Vorfeld keine Einigung auf einen gemeinsamen Text</a:t>
            </a:r>
          </a:p>
          <a:p>
            <a:pPr lvl="1"/>
            <a:r>
              <a:rPr lang="de-DE" sz="2800" dirty="0">
                <a:solidFill>
                  <a:schemeClr val="bg1"/>
                </a:solidFill>
              </a:rPr>
              <a:t>vertagt – Gremium soll möglichst schnell etwas vorlegen</a:t>
            </a:r>
            <a:br>
              <a:rPr lang="de-DE" sz="2800" dirty="0">
                <a:solidFill>
                  <a:schemeClr val="bg1"/>
                </a:solidFill>
              </a:rPr>
            </a:br>
            <a:r>
              <a:rPr lang="de-DE" sz="2800" dirty="0">
                <a:solidFill>
                  <a:schemeClr val="bg1"/>
                </a:solidFill>
                <a:sym typeface="Wingdings" panose="05000000000000000000" pitchFamily="2" charset="2"/>
              </a:rPr>
              <a:t> Beschluss auf</a:t>
            </a:r>
            <a:r>
              <a:rPr lang="de-DE" sz="2800" dirty="0">
                <a:solidFill>
                  <a:schemeClr val="bg1"/>
                </a:solidFill>
              </a:rPr>
              <a:t> einer Sondersitzung oder regulär im Mai 2025</a:t>
            </a:r>
            <a:endParaRPr lang="de-DE" sz="2800" b="1" dirty="0">
              <a:solidFill>
                <a:srgbClr val="FFFF00"/>
              </a:solidFill>
            </a:endParaRPr>
          </a:p>
          <a:p>
            <a:r>
              <a:rPr lang="de-DE" sz="4000" b="1" dirty="0">
                <a:solidFill>
                  <a:schemeClr val="bg1"/>
                </a:solidFill>
              </a:rPr>
              <a:t>Internationale Gesundheitsvorschriften beschlossen, aber abgeschwächt </a:t>
            </a:r>
            <a:r>
              <a:rPr lang="de-DE" sz="4000" b="1" dirty="0">
                <a:solidFill>
                  <a:schemeClr val="bg1"/>
                </a:solidFill>
                <a:sym typeface="Wingdings" panose="05000000000000000000" pitchFamily="2" charset="2"/>
              </a:rPr>
              <a:t></a:t>
            </a:r>
            <a:endParaRPr lang="de-DE" sz="4000" b="1" dirty="0">
              <a:solidFill>
                <a:schemeClr val="bg1"/>
              </a:solidFill>
            </a:endParaRPr>
          </a:p>
          <a:p>
            <a:pPr lvl="1"/>
            <a:r>
              <a:rPr lang="de-DE" sz="2800" b="1" dirty="0" err="1">
                <a:solidFill>
                  <a:srgbClr val="FFFFCC"/>
                </a:solidFill>
              </a:rPr>
              <a:t>One</a:t>
            </a:r>
            <a:r>
              <a:rPr lang="de-DE" sz="2800" b="1" dirty="0">
                <a:solidFill>
                  <a:srgbClr val="FFFFCC"/>
                </a:solidFill>
              </a:rPr>
              <a:t>-Health </a:t>
            </a:r>
            <a:r>
              <a:rPr lang="de-DE" sz="2800" dirty="0">
                <a:solidFill>
                  <a:schemeClr val="bg1"/>
                </a:solidFill>
              </a:rPr>
              <a:t>(Klima-, Umwelt- u. Tierschutz = Gesundheitsthema)</a:t>
            </a:r>
          </a:p>
          <a:p>
            <a:pPr lvl="1"/>
            <a:r>
              <a:rPr lang="de-DE" sz="2800" dirty="0">
                <a:solidFill>
                  <a:schemeClr val="bg1"/>
                </a:solidFill>
              </a:rPr>
              <a:t>„Empfehlungen“ des WHO-Direktors bleiben </a:t>
            </a:r>
            <a:r>
              <a:rPr lang="de-DE" sz="2800" b="1" dirty="0">
                <a:solidFill>
                  <a:srgbClr val="FFFFCC"/>
                </a:solidFill>
              </a:rPr>
              <a:t>unverbindlich</a:t>
            </a:r>
            <a:endParaRPr lang="de-DE" sz="2800" dirty="0">
              <a:solidFill>
                <a:schemeClr val="bg1"/>
              </a:solidFill>
            </a:endParaRPr>
          </a:p>
          <a:p>
            <a:pPr lvl="1"/>
            <a:r>
              <a:rPr lang="de-DE" sz="2800" dirty="0">
                <a:solidFill>
                  <a:schemeClr val="bg1"/>
                </a:solidFill>
              </a:rPr>
              <a:t>„Gesundheitsdokumente“ </a:t>
            </a:r>
            <a:r>
              <a:rPr lang="de-DE" sz="2800" b="1" dirty="0">
                <a:solidFill>
                  <a:srgbClr val="FFFFCC"/>
                </a:solidFill>
              </a:rPr>
              <a:t>nicht nur digital</a:t>
            </a:r>
            <a:r>
              <a:rPr lang="de-DE" sz="2800" dirty="0">
                <a:solidFill>
                  <a:schemeClr val="bg1"/>
                </a:solidFill>
              </a:rPr>
              <a:t> (z.B. Impfpass)</a:t>
            </a:r>
          </a:p>
          <a:p>
            <a:pPr lvl="1"/>
            <a:r>
              <a:rPr lang="de-DE" sz="2800" dirty="0">
                <a:solidFill>
                  <a:schemeClr val="bg1"/>
                </a:solidFill>
              </a:rPr>
              <a:t>Umsetzung „nicht kontradiktorisch, nicht strafend, unterstützend“</a:t>
            </a:r>
          </a:p>
          <a:p>
            <a:pPr marL="457200" lvl="1" indent="0">
              <a:buNone/>
            </a:pPr>
            <a:endParaRPr lang="de-DE" sz="2800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9948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F5284-0144-2759-CF6C-83D0469BA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365126"/>
            <a:ext cx="11029950" cy="768350"/>
          </a:xfrm>
          <a:solidFill>
            <a:srgbClr val="FFFFCC"/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Wo liegt dennoch die Gefahr der neuen IGV?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8A8893-CF77-EB10-552E-8591C3224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024" y="1343025"/>
            <a:ext cx="11029950" cy="5238750"/>
          </a:xfrm>
          <a:solidFill>
            <a:schemeClr val="accent1">
              <a:lumMod val="75000"/>
            </a:schemeClr>
          </a:solidFill>
        </p:spPr>
        <p:txBody>
          <a:bodyPr>
            <a:normAutofit lnSpcReduction="10000"/>
          </a:bodyPr>
          <a:lstStyle/>
          <a:p>
            <a:endParaRPr lang="de-DE" sz="800" b="1" dirty="0">
              <a:solidFill>
                <a:schemeClr val="bg1"/>
              </a:solidFill>
            </a:endParaRPr>
          </a:p>
          <a:p>
            <a:r>
              <a:rPr lang="de-DE" sz="4000" b="1" dirty="0">
                <a:solidFill>
                  <a:schemeClr val="bg1"/>
                </a:solidFill>
              </a:rPr>
              <a:t>Verstoß gegen eigene Artikel</a:t>
            </a:r>
          </a:p>
          <a:p>
            <a:pPr lvl="1"/>
            <a:r>
              <a:rPr lang="de-DE" sz="2800" dirty="0">
                <a:solidFill>
                  <a:schemeClr val="bg1"/>
                </a:solidFill>
              </a:rPr>
              <a:t>lt. Art. 55 Abs. 2 der IGV muss der Generaldirektor den abstimmungsreifen Änderungsvorschlag des IGV min. 4 Monate vor der geplanten Verabschiedung allen Staaten zuleiten</a:t>
            </a:r>
          </a:p>
          <a:p>
            <a:pPr lvl="1"/>
            <a:r>
              <a:rPr lang="de-DE" sz="2800" dirty="0">
                <a:solidFill>
                  <a:schemeClr val="bg1"/>
                </a:solidFill>
              </a:rPr>
              <a:t>erste Fassung vom Dez. 2022 (!) </a:t>
            </a:r>
          </a:p>
          <a:p>
            <a:pPr lvl="1"/>
            <a:r>
              <a:rPr lang="de-DE" sz="2800" dirty="0">
                <a:solidFill>
                  <a:schemeClr val="bg1"/>
                </a:solidFill>
              </a:rPr>
              <a:t>nächste Fassung vom 6. Feb. 2024 – schönere Form mit gleichem Inhalt</a:t>
            </a:r>
          </a:p>
          <a:p>
            <a:pPr lvl="1"/>
            <a:r>
              <a:rPr lang="de-DE" sz="2800" dirty="0">
                <a:solidFill>
                  <a:schemeClr val="bg1"/>
                </a:solidFill>
              </a:rPr>
              <a:t>Schlussfassung vom 17. April 2024 (abgeschwächt wg. Widerstand)</a:t>
            </a:r>
          </a:p>
          <a:p>
            <a:pPr lvl="1"/>
            <a:r>
              <a:rPr lang="de-DE" sz="2800" b="1" dirty="0">
                <a:solidFill>
                  <a:srgbClr val="FFFFCC"/>
                </a:solidFill>
              </a:rPr>
              <a:t>klarer Verstoß des Völkerrechts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de-DE" sz="2400" b="1" dirty="0">
                <a:solidFill>
                  <a:schemeClr val="bg1"/>
                </a:solidFill>
                <a:sym typeface="Wingdings" panose="05000000000000000000" pitchFamily="2" charset="2"/>
              </a:rPr>
              <a:t>Daher: Die </a:t>
            </a:r>
            <a:r>
              <a:rPr lang="de-DE" sz="2400" b="1" dirty="0">
                <a:solidFill>
                  <a:srgbClr val="FFFF00"/>
                </a:solidFill>
                <a:sym typeface="Wingdings" panose="05000000000000000000" pitchFamily="2" charset="2"/>
              </a:rPr>
              <a:t>Mitgliedstaaten</a:t>
            </a:r>
            <a:r>
              <a:rPr lang="de-DE" sz="2400" b="1" dirty="0">
                <a:solidFill>
                  <a:schemeClr val="bg1"/>
                </a:solidFill>
                <a:sym typeface="Wingdings" panose="05000000000000000000" pitchFamily="2" charset="2"/>
              </a:rPr>
              <a:t> dem </a:t>
            </a:r>
            <a:r>
              <a:rPr lang="de-DE" sz="2400" b="1" dirty="0">
                <a:solidFill>
                  <a:srgbClr val="FFFF00"/>
                </a:solidFill>
                <a:sym typeface="Wingdings" panose="05000000000000000000" pitchFamily="2" charset="2"/>
              </a:rPr>
              <a:t>müssen</a:t>
            </a:r>
            <a:r>
              <a:rPr lang="de-DE" sz="2400" b="1" dirty="0">
                <a:solidFill>
                  <a:schemeClr val="bg1"/>
                </a:solidFill>
                <a:sym typeface="Wingdings" panose="05000000000000000000" pitchFamily="2" charset="2"/>
              </a:rPr>
              <a:t> Inkrafttreten der IGV </a:t>
            </a:r>
            <a:r>
              <a:rPr lang="de-DE" sz="2400" b="1" dirty="0">
                <a:solidFill>
                  <a:srgbClr val="FFFF00"/>
                </a:solidFill>
                <a:sym typeface="Wingdings" panose="05000000000000000000" pitchFamily="2" charset="2"/>
              </a:rPr>
              <a:t>widersprechen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de-DE" sz="2400" b="1" dirty="0">
                <a:solidFill>
                  <a:srgbClr val="FFFF00"/>
                </a:solidFill>
                <a:sym typeface="Wingdings" panose="05000000000000000000" pitchFamily="2" charset="2"/>
              </a:rPr>
              <a:t>jetzt noch 9 Monate Zeit !!!</a:t>
            </a:r>
            <a:endParaRPr lang="de-DE" sz="2400" b="1" dirty="0">
              <a:solidFill>
                <a:srgbClr val="FFFF00"/>
              </a:solidFill>
            </a:endParaRPr>
          </a:p>
          <a:p>
            <a:pPr marL="457200" lvl="1" indent="0">
              <a:buNone/>
            </a:pPr>
            <a:endParaRPr lang="de-DE" sz="2800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71741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F5284-0144-2759-CF6C-83D0469BA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365126"/>
            <a:ext cx="11029950" cy="768350"/>
          </a:xfrm>
          <a:solidFill>
            <a:srgbClr val="FFFFCC"/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Offizielle Zielsetzung der WHO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8A8893-CF77-EB10-552E-8591C3224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024" y="1343025"/>
            <a:ext cx="11029950" cy="5238750"/>
          </a:xfrm>
          <a:solidFill>
            <a:schemeClr val="accent1">
              <a:lumMod val="75000"/>
            </a:schemeClr>
          </a:solidFill>
        </p:spPr>
        <p:txBody>
          <a:bodyPr>
            <a:normAutofit fontScale="92500" lnSpcReduction="10000"/>
          </a:bodyPr>
          <a:lstStyle/>
          <a:p>
            <a:endParaRPr lang="de-DE" sz="800" b="1" dirty="0">
              <a:solidFill>
                <a:schemeClr val="bg1"/>
              </a:solidFill>
            </a:endParaRPr>
          </a:p>
          <a:p>
            <a:r>
              <a:rPr lang="de-DE" sz="4000" b="1" dirty="0">
                <a:solidFill>
                  <a:schemeClr val="bg1"/>
                </a:solidFill>
              </a:rPr>
              <a:t>Einschätzung der WHO</a:t>
            </a:r>
            <a:br>
              <a:rPr lang="de-DE" sz="4000" b="1" dirty="0">
                <a:solidFill>
                  <a:schemeClr val="bg1"/>
                </a:solidFill>
              </a:rPr>
            </a:br>
            <a:r>
              <a:rPr lang="de-DE" sz="4000" b="1" dirty="0">
                <a:solidFill>
                  <a:schemeClr val="bg1"/>
                </a:solidFill>
              </a:rPr>
              <a:t>zum „Covid19-Phänomen“</a:t>
            </a:r>
          </a:p>
          <a:p>
            <a:pPr lvl="1"/>
            <a:r>
              <a:rPr lang="de-DE" sz="2800" dirty="0">
                <a:solidFill>
                  <a:schemeClr val="bg1"/>
                </a:solidFill>
              </a:rPr>
              <a:t>gesamte Welt war 2020 unvorbereitet</a:t>
            </a:r>
          </a:p>
          <a:p>
            <a:pPr lvl="1"/>
            <a:r>
              <a:rPr lang="de-DE" sz="2800" dirty="0">
                <a:solidFill>
                  <a:schemeClr val="bg1"/>
                </a:solidFill>
              </a:rPr>
              <a:t>WHO hat zu schwach reagiert</a:t>
            </a:r>
          </a:p>
          <a:p>
            <a:pPr lvl="1"/>
            <a:r>
              <a:rPr lang="de-DE" sz="2800" b="1" dirty="0">
                <a:solidFill>
                  <a:srgbClr val="FFFF00"/>
                </a:solidFill>
              </a:rPr>
              <a:t>Frage: Wie haben wir das empfunden?</a:t>
            </a:r>
          </a:p>
          <a:p>
            <a:r>
              <a:rPr lang="de-DE" sz="4000" b="1" dirty="0">
                <a:solidFill>
                  <a:schemeClr val="bg1"/>
                </a:solidFill>
              </a:rPr>
              <a:t>Beschluss Ende 2021 auf außerordentlicher WHO-Generalversammlung</a:t>
            </a:r>
          </a:p>
          <a:p>
            <a:pPr lvl="1"/>
            <a:r>
              <a:rPr lang="de-DE" sz="2800" b="1" dirty="0">
                <a:solidFill>
                  <a:srgbClr val="FFFFCC"/>
                </a:solidFill>
              </a:rPr>
              <a:t>verbindlichere</a:t>
            </a:r>
            <a:r>
              <a:rPr lang="de-DE" sz="2800" dirty="0">
                <a:solidFill>
                  <a:schemeClr val="bg1"/>
                </a:solidFill>
              </a:rPr>
              <a:t> Umsetzungen der WHO-Empfehlungen</a:t>
            </a:r>
          </a:p>
          <a:p>
            <a:pPr lvl="1"/>
            <a:r>
              <a:rPr lang="de-DE" sz="2800" b="1" dirty="0">
                <a:solidFill>
                  <a:srgbClr val="FFFFCC"/>
                </a:solidFill>
              </a:rPr>
              <a:t>global unabhängige Einflussnahme </a:t>
            </a:r>
            <a:r>
              <a:rPr lang="de-DE" sz="2800" dirty="0">
                <a:solidFill>
                  <a:schemeClr val="bg1"/>
                </a:solidFill>
              </a:rPr>
              <a:t>der WHO auf Pandemievorsorge und –</a:t>
            </a:r>
            <a:r>
              <a:rPr lang="de-DE" sz="2800" dirty="0" err="1">
                <a:solidFill>
                  <a:schemeClr val="bg1"/>
                </a:solidFill>
              </a:rPr>
              <a:t>bekämpfung</a:t>
            </a:r>
            <a:endParaRPr lang="de-DE" sz="2800" dirty="0">
              <a:solidFill>
                <a:schemeClr val="bg1"/>
              </a:solidFill>
            </a:endParaRPr>
          </a:p>
          <a:p>
            <a:pPr lvl="1"/>
            <a:r>
              <a:rPr lang="de-DE" sz="2800" dirty="0">
                <a:solidFill>
                  <a:schemeClr val="bg1"/>
                </a:solidFill>
              </a:rPr>
              <a:t>Förderung der Produktion „relevanter Gesundheitsprodukte“</a:t>
            </a:r>
          </a:p>
          <a:p>
            <a:pPr lvl="1"/>
            <a:r>
              <a:rPr lang="de-DE" sz="2800" b="1" dirty="0">
                <a:solidFill>
                  <a:srgbClr val="FFFFCC"/>
                </a:solidFill>
              </a:rPr>
              <a:t>Bekämpfung</a:t>
            </a:r>
            <a:r>
              <a:rPr lang="de-DE" sz="2800" dirty="0">
                <a:solidFill>
                  <a:schemeClr val="bg1"/>
                </a:solidFill>
              </a:rPr>
              <a:t> von Falsch- und Desinformationen</a:t>
            </a:r>
          </a:p>
          <a:p>
            <a:pPr marL="457200" lvl="1" indent="0">
              <a:buNone/>
            </a:pP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42455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F5284-0144-2759-CF6C-83D0469BA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365126"/>
            <a:ext cx="11029950" cy="768350"/>
          </a:xfrm>
          <a:solidFill>
            <a:srgbClr val="FFFFCC"/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Wo liegt </a:t>
            </a:r>
            <a:r>
              <a:rPr lang="de-DE" b="1" dirty="0" err="1">
                <a:solidFill>
                  <a:schemeClr val="accent1">
                    <a:lumMod val="75000"/>
                  </a:schemeClr>
                </a:solidFill>
              </a:rPr>
              <a:t>dennochdie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 Gefahr der neuen IGV?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8A8893-CF77-EB10-552E-8591C3224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024" y="1343025"/>
            <a:ext cx="11029950" cy="5238750"/>
          </a:xfrm>
          <a:solidFill>
            <a:schemeClr val="accent1">
              <a:lumMod val="75000"/>
            </a:schemeClr>
          </a:solidFill>
        </p:spPr>
        <p:txBody>
          <a:bodyPr>
            <a:normAutofit fontScale="77500" lnSpcReduction="20000"/>
          </a:bodyPr>
          <a:lstStyle/>
          <a:p>
            <a:endParaRPr lang="de-DE" sz="600" b="1" dirty="0">
              <a:solidFill>
                <a:schemeClr val="bg1"/>
              </a:solidFill>
            </a:endParaRPr>
          </a:p>
          <a:p>
            <a:r>
              <a:rPr lang="de-DE" sz="4000" b="1" dirty="0">
                <a:solidFill>
                  <a:schemeClr val="bg1"/>
                </a:solidFill>
              </a:rPr>
              <a:t>Steigerungsform „pandemische Notlage“</a:t>
            </a:r>
          </a:p>
          <a:p>
            <a:pPr lvl="1"/>
            <a:r>
              <a:rPr lang="de-DE" sz="2800" dirty="0">
                <a:solidFill>
                  <a:schemeClr val="bg1"/>
                </a:solidFill>
              </a:rPr>
              <a:t>neben gesundheitlicher Notlage internationaler Tragweite (engl. PHEIC)</a:t>
            </a:r>
          </a:p>
          <a:p>
            <a:pPr lvl="1"/>
            <a:r>
              <a:rPr lang="de-DE" sz="2800" dirty="0">
                <a:solidFill>
                  <a:schemeClr val="bg1"/>
                </a:solidFill>
              </a:rPr>
              <a:t>sehr vage definiert und damit willküranfällig</a:t>
            </a:r>
          </a:p>
          <a:p>
            <a:r>
              <a:rPr lang="de-DE" sz="3800" b="1" dirty="0">
                <a:solidFill>
                  <a:schemeClr val="bg1"/>
                </a:solidFill>
              </a:rPr>
              <a:t>Verstärkung des behördlichen WHO-„Unterbaus“</a:t>
            </a:r>
          </a:p>
          <a:p>
            <a:pPr lvl="1"/>
            <a:r>
              <a:rPr lang="de-DE" sz="3100" dirty="0">
                <a:solidFill>
                  <a:schemeClr val="bg1"/>
                </a:solidFill>
              </a:rPr>
              <a:t>an der Spitze jedes WHO-Mitgliedstaates soll eine neue Nationale IGV-Behörde stehen</a:t>
            </a:r>
          </a:p>
          <a:p>
            <a:r>
              <a:rPr lang="de-DE" sz="4100" b="1" dirty="0">
                <a:solidFill>
                  <a:schemeClr val="bg1"/>
                </a:solidFill>
              </a:rPr>
              <a:t>neuer Schwerpunkt bei „relevanten Gesundheitsprodukten“</a:t>
            </a:r>
          </a:p>
          <a:p>
            <a:pPr lvl="1"/>
            <a:r>
              <a:rPr lang="de-DE" sz="3100" dirty="0">
                <a:solidFill>
                  <a:schemeClr val="bg1"/>
                </a:solidFill>
              </a:rPr>
              <a:t>darunter v. a. auch Impfstoffe und Medikamente, deren Produktion, Verteilung und Finanzierung gefördert werden soll</a:t>
            </a:r>
          </a:p>
          <a:p>
            <a:pPr lvl="1"/>
            <a:r>
              <a:rPr lang="de-DE" sz="3100" dirty="0">
                <a:solidFill>
                  <a:schemeClr val="bg1"/>
                </a:solidFill>
              </a:rPr>
              <a:t>verstärkte Forschung und Entwicklung sowie entsprechende Laborkapazitäten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de-DE" sz="3100" b="1" dirty="0">
                <a:solidFill>
                  <a:schemeClr val="bg1"/>
                </a:solidFill>
                <a:sym typeface="Wingdings" panose="05000000000000000000" pitchFamily="2" charset="2"/>
              </a:rPr>
              <a:t>Gefahr der Freisetzung künstlich veränderter Viren </a:t>
            </a:r>
            <a:endParaRPr lang="de-DE" sz="3100" b="1" dirty="0">
              <a:solidFill>
                <a:srgbClr val="FFFF00"/>
              </a:solidFill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de-DE" sz="3100" b="1" dirty="0">
                <a:solidFill>
                  <a:srgbClr val="FFFF00"/>
                </a:solidFill>
                <a:sym typeface="Wingdings" panose="05000000000000000000" pitchFamily="2" charset="2"/>
              </a:rPr>
              <a:t>Zulassung von Impfungen bzw. Medikamenten ohne unabhängige Qualitäts- und Sicherheitskontrolle</a:t>
            </a: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09808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F5284-0144-2759-CF6C-83D0469BA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365126"/>
            <a:ext cx="11029950" cy="768350"/>
          </a:xfrm>
          <a:solidFill>
            <a:srgbClr val="FFFFCC"/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Wo liegt dennoch die Gefahr der neuen IGV?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8A8893-CF77-EB10-552E-8591C3224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024" y="1343025"/>
            <a:ext cx="11029950" cy="5238750"/>
          </a:xfrm>
          <a:solidFill>
            <a:schemeClr val="accent1">
              <a:lumMod val="75000"/>
            </a:schemeClr>
          </a:solidFill>
        </p:spPr>
        <p:txBody>
          <a:bodyPr>
            <a:normAutofit fontScale="92500" lnSpcReduction="10000"/>
          </a:bodyPr>
          <a:lstStyle/>
          <a:p>
            <a:endParaRPr lang="de-DE" sz="800" b="1" dirty="0">
              <a:solidFill>
                <a:schemeClr val="bg1"/>
              </a:solidFill>
            </a:endParaRPr>
          </a:p>
          <a:p>
            <a:r>
              <a:rPr lang="de-DE" sz="4100" b="1" dirty="0">
                <a:solidFill>
                  <a:schemeClr val="bg1"/>
                </a:solidFill>
              </a:rPr>
              <a:t>Bekämpfung „falscher und irreführender Information“</a:t>
            </a:r>
          </a:p>
          <a:p>
            <a:pPr lvl="1"/>
            <a:r>
              <a:rPr lang="de-DE" sz="3100" dirty="0">
                <a:solidFill>
                  <a:schemeClr val="bg1"/>
                </a:solidFill>
              </a:rPr>
              <a:t>öffnet somit </a:t>
            </a:r>
            <a:r>
              <a:rPr lang="de-DE" sz="3100" b="1" dirty="0">
                <a:solidFill>
                  <a:srgbClr val="FFFF00"/>
                </a:solidFill>
              </a:rPr>
              <a:t>willkürlicher Zensur </a:t>
            </a:r>
            <a:r>
              <a:rPr lang="de-DE" sz="3100" dirty="0">
                <a:solidFill>
                  <a:schemeClr val="bg1"/>
                </a:solidFill>
              </a:rPr>
              <a:t>Tür und Tor</a:t>
            </a:r>
          </a:p>
          <a:p>
            <a:pPr lvl="1"/>
            <a:r>
              <a:rPr lang="de-DE" sz="3100" dirty="0">
                <a:solidFill>
                  <a:schemeClr val="bg1"/>
                </a:solidFill>
              </a:rPr>
              <a:t>der Generaldirektor Tedros hat eine härtere, strategischere Vorgehensweise gegen Impfgegner offen angekündigt</a:t>
            </a:r>
          </a:p>
          <a:p>
            <a:r>
              <a:rPr lang="de-DE" sz="3500" b="1" dirty="0">
                <a:solidFill>
                  <a:schemeClr val="bg1"/>
                </a:solidFill>
              </a:rPr>
              <a:t>Die Zusammenfassung</a:t>
            </a:r>
          </a:p>
          <a:p>
            <a:pPr lvl="1"/>
            <a:r>
              <a:rPr lang="de-DE" sz="3100" dirty="0">
                <a:solidFill>
                  <a:schemeClr val="bg1"/>
                </a:solidFill>
              </a:rPr>
              <a:t>WHO </a:t>
            </a:r>
            <a:r>
              <a:rPr lang="de-DE" sz="3100" b="1" dirty="0">
                <a:solidFill>
                  <a:srgbClr val="FFFF00"/>
                </a:solidFill>
              </a:rPr>
              <a:t>bricht das Völkerrecht</a:t>
            </a:r>
            <a:r>
              <a:rPr lang="de-DE" sz="3100" dirty="0">
                <a:solidFill>
                  <a:schemeClr val="bg1"/>
                </a:solidFill>
              </a:rPr>
              <a:t>, um ihre Ziele zu erreichen.</a:t>
            </a:r>
          </a:p>
          <a:p>
            <a:pPr lvl="1"/>
            <a:r>
              <a:rPr lang="de-DE" sz="3100" dirty="0">
                <a:solidFill>
                  <a:schemeClr val="bg1"/>
                </a:solidFill>
              </a:rPr>
              <a:t>WHO </a:t>
            </a:r>
            <a:r>
              <a:rPr lang="de-DE" sz="3100" b="1" dirty="0">
                <a:solidFill>
                  <a:srgbClr val="FFFF00"/>
                </a:solidFill>
              </a:rPr>
              <a:t>missachtet Menschenrechte</a:t>
            </a:r>
            <a:r>
              <a:rPr lang="de-DE" sz="3100" dirty="0">
                <a:solidFill>
                  <a:schemeClr val="bg1"/>
                </a:solidFill>
              </a:rPr>
              <a:t> (Freiheit, freie Rede usw.)</a:t>
            </a:r>
          </a:p>
          <a:p>
            <a:pPr lvl="1"/>
            <a:r>
              <a:rPr lang="de-DE" sz="3100" dirty="0">
                <a:solidFill>
                  <a:schemeClr val="bg1"/>
                </a:solidFill>
              </a:rPr>
              <a:t>WHO </a:t>
            </a:r>
            <a:r>
              <a:rPr lang="de-DE" sz="3100" b="1" dirty="0">
                <a:solidFill>
                  <a:srgbClr val="FFFF00"/>
                </a:solidFill>
              </a:rPr>
              <a:t>missachtet</a:t>
            </a:r>
            <a:r>
              <a:rPr lang="de-DE" sz="3100" dirty="0">
                <a:solidFill>
                  <a:schemeClr val="bg1"/>
                </a:solidFill>
              </a:rPr>
              <a:t> Regeln der </a:t>
            </a:r>
            <a:r>
              <a:rPr lang="de-DE" sz="3100" b="1" dirty="0">
                <a:solidFill>
                  <a:srgbClr val="FFFF00"/>
                </a:solidFill>
              </a:rPr>
              <a:t>Demokratie</a:t>
            </a:r>
          </a:p>
          <a:p>
            <a:pPr lvl="1"/>
            <a:r>
              <a:rPr lang="de-DE" sz="3100" dirty="0">
                <a:solidFill>
                  <a:schemeClr val="bg1"/>
                </a:solidFill>
              </a:rPr>
              <a:t>WHO </a:t>
            </a:r>
            <a:r>
              <a:rPr lang="de-DE" sz="3100" b="1" dirty="0">
                <a:solidFill>
                  <a:srgbClr val="FFFF00"/>
                </a:solidFill>
              </a:rPr>
              <a:t>setzte Staaten massiv unter Druck</a:t>
            </a:r>
            <a:r>
              <a:rPr lang="de-DE" sz="3100" dirty="0">
                <a:solidFill>
                  <a:schemeClr val="bg1"/>
                </a:solidFill>
              </a:rPr>
              <a:t>, damit sie den Änderungen der IGV noch in letzter Minute zustimmen </a:t>
            </a:r>
            <a:r>
              <a:rPr lang="de-DE" dirty="0">
                <a:solidFill>
                  <a:schemeClr val="bg1"/>
                </a:solidFill>
              </a:rPr>
              <a:t>(https://shabnampalesamo.substack.com/p/why-is-the-who-threatening-delegates)</a:t>
            </a:r>
          </a:p>
          <a:p>
            <a:pPr marL="457200" lvl="1" indent="0">
              <a:buNone/>
            </a:pPr>
            <a:endParaRPr lang="de-DE" sz="2800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9957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F5284-0144-2759-CF6C-83D0469BA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365126"/>
            <a:ext cx="11029950" cy="768350"/>
          </a:xfrm>
          <a:solidFill>
            <a:srgbClr val="FFFFCC"/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Grundlegende Begrifflichkeiten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8A8893-CF77-EB10-552E-8591C3224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024" y="1343025"/>
            <a:ext cx="11029950" cy="523875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endParaRPr lang="de-DE" sz="8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4000" b="1" dirty="0">
                <a:solidFill>
                  <a:schemeClr val="bg1"/>
                </a:solidFill>
              </a:rPr>
              <a:t>Stärkung der Kompetenz der WHO durch</a:t>
            </a:r>
            <a:br>
              <a:rPr lang="de-DE" sz="4000" b="1" dirty="0">
                <a:solidFill>
                  <a:schemeClr val="bg1"/>
                </a:solidFill>
              </a:rPr>
            </a:br>
            <a:r>
              <a:rPr lang="de-DE" sz="4000" b="1" dirty="0">
                <a:solidFill>
                  <a:schemeClr val="bg1"/>
                </a:solidFill>
              </a:rPr>
              <a:t>zwei Säulen für eine neue WHO-Struktur</a:t>
            </a:r>
          </a:p>
          <a:p>
            <a:pPr marL="0" indent="0">
              <a:buNone/>
            </a:pPr>
            <a:r>
              <a:rPr lang="de-DE" sz="4000" b="1" dirty="0">
                <a:solidFill>
                  <a:schemeClr val="bg1"/>
                </a:solidFill>
              </a:rPr>
              <a:t>1. WHO-Pandemievertrag</a:t>
            </a:r>
          </a:p>
          <a:p>
            <a:pPr lvl="1"/>
            <a:r>
              <a:rPr lang="de-DE" sz="2800" dirty="0">
                <a:solidFill>
                  <a:schemeClr val="bg1"/>
                </a:solidFill>
              </a:rPr>
              <a:t>ein eigentlich neuer Vertrag, den es vorher so nicht gegeben hat</a:t>
            </a:r>
          </a:p>
          <a:p>
            <a:pPr lvl="1"/>
            <a:r>
              <a:rPr lang="de-DE" sz="2800" b="1" dirty="0">
                <a:solidFill>
                  <a:srgbClr val="FFFFCC"/>
                </a:solidFill>
              </a:rPr>
              <a:t>Zweidrittel-Mehrheit</a:t>
            </a:r>
            <a:r>
              <a:rPr lang="de-DE" sz="2800" dirty="0">
                <a:solidFill>
                  <a:schemeClr val="bg1"/>
                </a:solidFill>
              </a:rPr>
              <a:t> d. WHO-Generalversammlung (194 Länder)</a:t>
            </a:r>
          </a:p>
          <a:p>
            <a:pPr lvl="1"/>
            <a:r>
              <a:rPr lang="de-DE" sz="2800" dirty="0">
                <a:solidFill>
                  <a:schemeClr val="bg1"/>
                </a:solidFill>
              </a:rPr>
              <a:t>offizieller Inhalt:</a:t>
            </a:r>
          </a:p>
          <a:p>
            <a:pPr lvl="2"/>
            <a:r>
              <a:rPr lang="de-DE" sz="2400" dirty="0">
                <a:solidFill>
                  <a:schemeClr val="bg1"/>
                </a:solidFill>
              </a:rPr>
              <a:t>faire Zugangsmöglichkeiten zu Medikamenten</a:t>
            </a:r>
          </a:p>
          <a:p>
            <a:pPr lvl="2"/>
            <a:r>
              <a:rPr lang="de-DE" sz="2400" dirty="0">
                <a:solidFill>
                  <a:schemeClr val="bg1"/>
                </a:solidFill>
              </a:rPr>
              <a:t>leistungsfähige Gesundheitssysteme für alle Länder</a:t>
            </a:r>
          </a:p>
          <a:p>
            <a:pPr lvl="2"/>
            <a:r>
              <a:rPr lang="de-DE" sz="2400" dirty="0">
                <a:solidFill>
                  <a:schemeClr val="bg1"/>
                </a:solidFill>
              </a:rPr>
              <a:t>ein besseres, abgestimmtes Krisenmanagement</a:t>
            </a:r>
          </a:p>
        </p:txBody>
      </p:sp>
    </p:spTree>
    <p:extLst>
      <p:ext uri="{BB962C8B-B14F-4D97-AF65-F5344CB8AC3E}">
        <p14:creationId xmlns:p14="http://schemas.microsoft.com/office/powerpoint/2010/main" val="232338496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F5284-0144-2759-CF6C-83D0469BA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365126"/>
            <a:ext cx="11029950" cy="768350"/>
          </a:xfrm>
          <a:solidFill>
            <a:srgbClr val="FFFFCC"/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Grundlegende Begrifflichkeiten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8A8893-CF77-EB10-552E-8591C3224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024" y="1343025"/>
            <a:ext cx="11029950" cy="523875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endParaRPr lang="de-DE" sz="8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4000" b="1" dirty="0">
                <a:solidFill>
                  <a:schemeClr val="bg1"/>
                </a:solidFill>
              </a:rPr>
              <a:t>2. Internationale Gesundheitsvorschriften</a:t>
            </a:r>
          </a:p>
          <a:p>
            <a:pPr lvl="1"/>
            <a:r>
              <a:rPr lang="de-DE" sz="2800" dirty="0">
                <a:solidFill>
                  <a:schemeClr val="bg1"/>
                </a:solidFill>
              </a:rPr>
              <a:t>Änderung eines schon bestehenden völkerrechtlichen Vertrages</a:t>
            </a:r>
          </a:p>
          <a:p>
            <a:pPr lvl="1"/>
            <a:r>
              <a:rPr lang="de-DE" sz="2800" b="1" dirty="0">
                <a:solidFill>
                  <a:srgbClr val="FFFFCC"/>
                </a:solidFill>
              </a:rPr>
              <a:t>einfache Mehrheit</a:t>
            </a:r>
            <a:r>
              <a:rPr lang="de-DE" sz="2800" dirty="0">
                <a:solidFill>
                  <a:schemeClr val="bg1"/>
                </a:solidFill>
              </a:rPr>
              <a:t> d. WHO-Generalversammlung (194 Länder)</a:t>
            </a:r>
          </a:p>
          <a:p>
            <a:pPr lvl="1"/>
            <a:r>
              <a:rPr lang="de-DE" sz="2800" b="1" dirty="0">
                <a:solidFill>
                  <a:srgbClr val="FFFF00"/>
                </a:solidFill>
              </a:rPr>
              <a:t>gefährlich</a:t>
            </a:r>
            <a:r>
              <a:rPr lang="de-DE" sz="2800" dirty="0">
                <a:solidFill>
                  <a:schemeClr val="bg1"/>
                </a:solidFill>
              </a:rPr>
              <a:t> – enthält </a:t>
            </a:r>
            <a:r>
              <a:rPr lang="de-DE" sz="2800" b="1" dirty="0">
                <a:solidFill>
                  <a:srgbClr val="FFFF00"/>
                </a:solidFill>
              </a:rPr>
              <a:t>freiheitseinschränkend</a:t>
            </a:r>
            <a:r>
              <a:rPr lang="de-DE" sz="2800" dirty="0">
                <a:solidFill>
                  <a:schemeClr val="bg1"/>
                </a:solidFill>
              </a:rPr>
              <a:t>en Bestimmungen</a:t>
            </a:r>
          </a:p>
          <a:p>
            <a:pPr lvl="1"/>
            <a:r>
              <a:rPr lang="de-DE" sz="2800" dirty="0">
                <a:solidFill>
                  <a:schemeClr val="bg1"/>
                </a:solidFill>
              </a:rPr>
              <a:t>erste Fassung 1969, zweite Fassung </a:t>
            </a:r>
            <a:r>
              <a:rPr lang="de-DE" sz="2800" b="1" dirty="0">
                <a:solidFill>
                  <a:srgbClr val="FFFF00"/>
                </a:solidFill>
              </a:rPr>
              <a:t>2005</a:t>
            </a:r>
            <a:r>
              <a:rPr lang="de-DE" sz="2800" dirty="0">
                <a:solidFill>
                  <a:schemeClr val="bg1"/>
                </a:solidFill>
              </a:rPr>
              <a:t>, dritte Fassung 2024 …</a:t>
            </a:r>
          </a:p>
          <a:p>
            <a:pPr lvl="1"/>
            <a:r>
              <a:rPr lang="de-DE" sz="2800" dirty="0">
                <a:solidFill>
                  <a:schemeClr val="bg1"/>
                </a:solidFill>
              </a:rPr>
              <a:t>offizieller Inhalt:</a:t>
            </a:r>
          </a:p>
          <a:p>
            <a:pPr lvl="2"/>
            <a:r>
              <a:rPr lang="de-DE" sz="2400" dirty="0">
                <a:solidFill>
                  <a:schemeClr val="bg1"/>
                </a:solidFill>
              </a:rPr>
              <a:t>Verhütung (präventiv) und Bekämpfung (akut)</a:t>
            </a:r>
            <a:br>
              <a:rPr lang="de-DE" sz="2400" dirty="0">
                <a:solidFill>
                  <a:schemeClr val="bg1"/>
                </a:solidFill>
              </a:rPr>
            </a:br>
            <a:r>
              <a:rPr lang="de-DE" sz="2400" dirty="0">
                <a:solidFill>
                  <a:schemeClr val="bg1"/>
                </a:solidFill>
              </a:rPr>
              <a:t>grenzüberschreitende Ausbreitung von Krankheiten</a:t>
            </a:r>
          </a:p>
        </p:txBody>
      </p:sp>
    </p:spTree>
    <p:extLst>
      <p:ext uri="{BB962C8B-B14F-4D97-AF65-F5344CB8AC3E}">
        <p14:creationId xmlns:p14="http://schemas.microsoft.com/office/powerpoint/2010/main" val="34493193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F5284-0144-2759-CF6C-83D0469BA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365126"/>
            <a:ext cx="11029950" cy="768350"/>
          </a:xfrm>
          <a:solidFill>
            <a:srgbClr val="FFFFCC"/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Realer Einfluss der WHO auf die Gesellschaft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8A8893-CF77-EB10-552E-8591C3224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024" y="1343025"/>
            <a:ext cx="11029950" cy="5238750"/>
          </a:xfrm>
          <a:solidFill>
            <a:schemeClr val="accent1">
              <a:lumMod val="75000"/>
            </a:schemeClr>
          </a:solidFill>
        </p:spPr>
        <p:txBody>
          <a:bodyPr>
            <a:normAutofit fontScale="70000" lnSpcReduction="20000"/>
          </a:bodyPr>
          <a:lstStyle/>
          <a:p>
            <a:endParaRPr lang="de-DE" sz="8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4000" dirty="0">
                <a:solidFill>
                  <a:schemeClr val="bg1"/>
                </a:solidFill>
              </a:rPr>
              <a:t>einfachste Formel</a:t>
            </a:r>
          </a:p>
          <a:p>
            <a:pPr>
              <a:buFontTx/>
              <a:buChar char="-"/>
            </a:pPr>
            <a:r>
              <a:rPr lang="de-DE" sz="3400" dirty="0">
                <a:solidFill>
                  <a:schemeClr val="bg1"/>
                </a:solidFill>
              </a:rPr>
              <a:t>wurde von den Gerichten immer wieder entgegengehalten</a:t>
            </a:r>
          </a:p>
          <a:p>
            <a:pPr>
              <a:buFontTx/>
              <a:buChar char="-"/>
            </a:pPr>
            <a:r>
              <a:rPr lang="de-DE" sz="3400" dirty="0">
                <a:solidFill>
                  <a:schemeClr val="bg1"/>
                </a:solidFill>
              </a:rPr>
              <a:t>gilt so auch für die gesamte Gesellschaft</a:t>
            </a:r>
          </a:p>
          <a:p>
            <a:pPr>
              <a:buFontTx/>
              <a:buChar char="-"/>
            </a:pPr>
            <a:r>
              <a:rPr lang="de-DE" sz="3400" dirty="0">
                <a:solidFill>
                  <a:schemeClr val="bg1"/>
                </a:solidFill>
              </a:rPr>
              <a:t>ist von vielen Leuten so ungefähr zu hören:</a:t>
            </a:r>
            <a:br>
              <a:rPr lang="de-DE" sz="3400" dirty="0">
                <a:solidFill>
                  <a:schemeClr val="bg1"/>
                </a:solidFill>
              </a:rPr>
            </a:br>
            <a:endParaRPr lang="de-DE" sz="3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4000" b="1" dirty="0">
                <a:solidFill>
                  <a:schemeClr val="bg1"/>
                </a:solidFill>
              </a:rPr>
              <a:t>„Schauen Sie, in Zeiten der Pandemien ist den Behörden ein erweiterter Ermessensspielraum zuzugestehen. Und solange sich die Behörden </a:t>
            </a:r>
            <a:r>
              <a:rPr lang="de-DE" sz="4000" b="1" dirty="0">
                <a:solidFill>
                  <a:srgbClr val="FFFFCC"/>
                </a:solidFill>
              </a:rPr>
              <a:t>an die Vorgaben der WHO halten</a:t>
            </a:r>
            <a:r>
              <a:rPr lang="de-DE" sz="4000" b="1" dirty="0">
                <a:solidFill>
                  <a:schemeClr val="bg1"/>
                </a:solidFill>
              </a:rPr>
              <a:t>, </a:t>
            </a:r>
            <a:r>
              <a:rPr lang="de-DE" sz="4000" b="1" dirty="0">
                <a:solidFill>
                  <a:srgbClr val="FFFF00"/>
                </a:solidFill>
              </a:rPr>
              <a:t>können wir das nicht und sollten wir es auch nicht in Frage stellen</a:t>
            </a:r>
            <a:r>
              <a:rPr lang="de-DE" sz="4000" b="1" dirty="0">
                <a:solidFill>
                  <a:schemeClr val="bg1"/>
                </a:solidFill>
              </a:rPr>
              <a:t>.“</a:t>
            </a:r>
            <a:br>
              <a:rPr lang="de-DE" sz="4000" b="1" dirty="0">
                <a:solidFill>
                  <a:schemeClr val="bg1"/>
                </a:solidFill>
              </a:rPr>
            </a:br>
            <a:endParaRPr lang="de-DE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de-DE" sz="4000" dirty="0">
                <a:solidFill>
                  <a:schemeClr val="bg1"/>
                </a:solidFill>
              </a:rPr>
              <a:t>Dieser Ausgangspunkt verdeutlicht</a:t>
            </a:r>
            <a:br>
              <a:rPr lang="de-DE" sz="4000" dirty="0">
                <a:solidFill>
                  <a:schemeClr val="bg1"/>
                </a:solidFill>
              </a:rPr>
            </a:br>
            <a:r>
              <a:rPr lang="de-DE" sz="4000" dirty="0">
                <a:solidFill>
                  <a:schemeClr val="bg1"/>
                </a:solidFill>
              </a:rPr>
              <a:t>die</a:t>
            </a:r>
            <a:r>
              <a:rPr lang="de-DE" sz="4000" b="1" dirty="0">
                <a:solidFill>
                  <a:srgbClr val="FFFF00"/>
                </a:solidFill>
              </a:rPr>
              <a:t> extreme Schlüsselrolle der WHO</a:t>
            </a:r>
            <a:br>
              <a:rPr lang="de-DE" sz="4000" b="1" dirty="0">
                <a:solidFill>
                  <a:schemeClr val="bg1"/>
                </a:solidFill>
              </a:rPr>
            </a:br>
            <a:r>
              <a:rPr lang="de-DE" sz="4000" b="1" dirty="0">
                <a:solidFill>
                  <a:schemeClr val="bg1"/>
                </a:solidFill>
              </a:rPr>
              <a:t>im Pandemie-Notrechtszustand,</a:t>
            </a:r>
            <a:br>
              <a:rPr lang="de-DE" sz="4000" b="1" dirty="0">
                <a:solidFill>
                  <a:schemeClr val="bg1"/>
                </a:solidFill>
              </a:rPr>
            </a:br>
            <a:r>
              <a:rPr lang="de-DE" sz="4000" dirty="0">
                <a:solidFill>
                  <a:schemeClr val="bg1"/>
                </a:solidFill>
              </a:rPr>
              <a:t>den</a:t>
            </a:r>
            <a:r>
              <a:rPr lang="de-DE" sz="4000" b="1" dirty="0">
                <a:solidFill>
                  <a:schemeClr val="bg1"/>
                </a:solidFill>
              </a:rPr>
              <a:t> sie </a:t>
            </a:r>
            <a:r>
              <a:rPr lang="de-DE" sz="4000" b="1" dirty="0">
                <a:solidFill>
                  <a:srgbClr val="FFFF00"/>
                </a:solidFill>
              </a:rPr>
              <a:t>selbst ausgerufen</a:t>
            </a:r>
            <a:r>
              <a:rPr lang="de-DE" sz="4000" b="1" dirty="0">
                <a:solidFill>
                  <a:schemeClr val="bg1"/>
                </a:solidFill>
              </a:rPr>
              <a:t> </a:t>
            </a:r>
            <a:r>
              <a:rPr lang="de-DE" sz="4000" dirty="0">
                <a:solidFill>
                  <a:schemeClr val="bg1"/>
                </a:solidFill>
              </a:rPr>
              <a:t>hat</a:t>
            </a:r>
            <a:r>
              <a:rPr lang="de-DE" sz="4000" b="1" dirty="0">
                <a:solidFill>
                  <a:schemeClr val="bg1"/>
                </a:solidFill>
              </a:rPr>
              <a:t>.</a:t>
            </a: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25951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F5284-0144-2759-CF6C-83D0469BA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365126"/>
            <a:ext cx="11029950" cy="768350"/>
          </a:xfrm>
          <a:solidFill>
            <a:srgbClr val="FFFFCC"/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Souveränität der Mitgliedsstaaten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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 Fakt 1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8A8893-CF77-EB10-552E-8591C3224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024" y="1343025"/>
            <a:ext cx="5269270" cy="523875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endParaRPr lang="de-DE" sz="8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de-DE" sz="2600" b="1" dirty="0">
                <a:solidFill>
                  <a:srgbClr val="FFFFCC"/>
                </a:solidFill>
              </a:rPr>
              <a:t>vor 17.04.2024</a:t>
            </a:r>
          </a:p>
          <a:p>
            <a:pPr marL="0" indent="0">
              <a:buNone/>
            </a:pPr>
            <a:r>
              <a:rPr lang="de-DE" sz="3200" b="1" dirty="0">
                <a:solidFill>
                  <a:schemeClr val="bg1"/>
                </a:solidFill>
              </a:rPr>
              <a:t>Artikel 10.4</a:t>
            </a:r>
          </a:p>
          <a:p>
            <a:pPr marL="354013" indent="0">
              <a:buNone/>
            </a:pPr>
            <a:r>
              <a:rPr lang="de-DE" sz="2800" dirty="0">
                <a:solidFill>
                  <a:schemeClr val="bg1"/>
                </a:solidFill>
              </a:rPr>
              <a:t>Der </a:t>
            </a:r>
            <a:r>
              <a:rPr lang="de-DE" sz="2800" dirty="0">
                <a:solidFill>
                  <a:srgbClr val="FFFF00"/>
                </a:solidFill>
              </a:rPr>
              <a:t>Passus</a:t>
            </a:r>
            <a:r>
              <a:rPr lang="de-DE" sz="2800" dirty="0">
                <a:solidFill>
                  <a:schemeClr val="bg1"/>
                </a:solidFill>
              </a:rPr>
              <a:t> „</a:t>
            </a:r>
            <a:r>
              <a:rPr lang="de-DE" sz="2800" i="1" dirty="0">
                <a:solidFill>
                  <a:schemeClr val="bg1"/>
                </a:solidFill>
              </a:rPr>
              <a:t>wobei die Ansichten des betreffenden Vertragsstaates zu berücksichtigen sind</a:t>
            </a:r>
            <a:r>
              <a:rPr lang="de-DE" sz="2800" dirty="0">
                <a:solidFill>
                  <a:schemeClr val="bg1"/>
                </a:solidFill>
              </a:rPr>
              <a:t>“ </a:t>
            </a:r>
            <a:r>
              <a:rPr lang="de-DE" sz="2800" dirty="0">
                <a:solidFill>
                  <a:srgbClr val="FFFF00"/>
                </a:solidFill>
              </a:rPr>
              <a:t>wird</a:t>
            </a:r>
            <a:r>
              <a:rPr lang="de-DE" sz="2800" dirty="0">
                <a:solidFill>
                  <a:schemeClr val="bg1"/>
                </a:solidFill>
              </a:rPr>
              <a:t> in der neuen IGV </a:t>
            </a:r>
            <a:r>
              <a:rPr lang="de-DE" sz="2800" dirty="0">
                <a:solidFill>
                  <a:srgbClr val="FFFF00"/>
                </a:solidFill>
              </a:rPr>
              <a:t>gestrichen</a:t>
            </a:r>
            <a:r>
              <a:rPr lang="de-DE" sz="2800" dirty="0">
                <a:solidFill>
                  <a:schemeClr val="bg1"/>
                </a:solidFill>
              </a:rPr>
              <a:t>!</a:t>
            </a:r>
          </a:p>
          <a:p>
            <a:pPr marL="457200" lvl="1" indent="0">
              <a:buNone/>
            </a:pPr>
            <a:endParaRPr lang="de-DE" sz="2800" dirty="0">
              <a:solidFill>
                <a:schemeClr val="bg1"/>
              </a:solidFill>
            </a:endParaRP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C88A1035-38E7-9B65-7CA4-8CE6700FC90A}"/>
              </a:ext>
            </a:extLst>
          </p:cNvPr>
          <p:cNvSpPr txBox="1">
            <a:spLocks/>
          </p:cNvSpPr>
          <p:nvPr/>
        </p:nvSpPr>
        <p:spPr>
          <a:xfrm>
            <a:off x="6341708" y="1343025"/>
            <a:ext cx="5269270" cy="52387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b="1" dirty="0">
              <a:solidFill>
                <a:schemeClr val="bg1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de-DE" sz="2600" b="1" dirty="0">
                <a:solidFill>
                  <a:srgbClr val="FFFFCC"/>
                </a:solidFill>
              </a:rPr>
              <a:t>ab 17.04.2024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3200" b="1" dirty="0">
                <a:solidFill>
                  <a:schemeClr val="bg1"/>
                </a:solidFill>
              </a:rPr>
              <a:t>Artikel 10.4</a:t>
            </a:r>
          </a:p>
          <a:p>
            <a:pPr marL="354013" indent="0">
              <a:buFont typeface="Arial" panose="020B0604020202020204" pitchFamily="34" charset="0"/>
              <a:buNone/>
            </a:pPr>
            <a:r>
              <a:rPr lang="de-DE" sz="2800" dirty="0">
                <a:solidFill>
                  <a:schemeClr val="bg1"/>
                </a:solidFill>
              </a:rPr>
              <a:t>Der </a:t>
            </a:r>
            <a:r>
              <a:rPr lang="de-DE" sz="2800" dirty="0">
                <a:solidFill>
                  <a:srgbClr val="FFFF00"/>
                </a:solidFill>
              </a:rPr>
              <a:t>Passus</a:t>
            </a:r>
            <a:r>
              <a:rPr lang="de-DE" sz="2800" dirty="0">
                <a:solidFill>
                  <a:schemeClr val="bg1"/>
                </a:solidFill>
              </a:rPr>
              <a:t> „</a:t>
            </a:r>
            <a:r>
              <a:rPr lang="de-DE" sz="2800" i="1" dirty="0">
                <a:solidFill>
                  <a:schemeClr val="bg1"/>
                </a:solidFill>
              </a:rPr>
              <a:t>wobei die Ansichten des betreffenden Vertragsstaates zu berücksichtigen sind</a:t>
            </a:r>
            <a:r>
              <a:rPr lang="de-DE" sz="2800" dirty="0">
                <a:solidFill>
                  <a:schemeClr val="bg1"/>
                </a:solidFill>
              </a:rPr>
              <a:t>“ </a:t>
            </a:r>
            <a:r>
              <a:rPr lang="de-DE" sz="2800" dirty="0">
                <a:solidFill>
                  <a:srgbClr val="FFFF00"/>
                </a:solidFill>
              </a:rPr>
              <a:t>ist wieder</a:t>
            </a:r>
            <a:r>
              <a:rPr lang="de-DE" sz="2800" dirty="0">
                <a:solidFill>
                  <a:schemeClr val="bg1"/>
                </a:solidFill>
              </a:rPr>
              <a:t> in der neuen IGV </a:t>
            </a:r>
            <a:r>
              <a:rPr lang="de-DE" sz="2800" dirty="0">
                <a:solidFill>
                  <a:srgbClr val="FFFF00"/>
                </a:solidFill>
              </a:rPr>
              <a:t>enthalten</a:t>
            </a:r>
            <a:r>
              <a:rPr lang="de-DE" sz="2800" dirty="0">
                <a:solidFill>
                  <a:schemeClr val="bg1"/>
                </a:solidFill>
              </a:rPr>
              <a:t>!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49419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F5284-0144-2759-CF6C-83D0469BA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365126"/>
            <a:ext cx="11029950" cy="768350"/>
          </a:xfrm>
          <a:solidFill>
            <a:srgbClr val="FFFFCC"/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Souveränität der Mitgliedsstaaten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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 Fakt 2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8A8893-CF77-EB10-552E-8591C3224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024" y="1343025"/>
            <a:ext cx="5269270" cy="523875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endParaRPr lang="de-DE" sz="8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de-DE" sz="2600" b="1" dirty="0">
                <a:solidFill>
                  <a:srgbClr val="FFFFCC"/>
                </a:solidFill>
              </a:rPr>
              <a:t>vor 17.04.2024</a:t>
            </a:r>
          </a:p>
          <a:p>
            <a:pPr marL="0" indent="0">
              <a:buNone/>
            </a:pPr>
            <a:r>
              <a:rPr lang="de-DE" sz="3200" b="1" dirty="0">
                <a:solidFill>
                  <a:schemeClr val="bg1"/>
                </a:solidFill>
              </a:rPr>
              <a:t>Artikel 1.1</a:t>
            </a:r>
          </a:p>
          <a:p>
            <a:pPr marL="354013" indent="0">
              <a:buNone/>
            </a:pPr>
            <a:r>
              <a:rPr lang="de-DE" dirty="0">
                <a:solidFill>
                  <a:schemeClr val="bg1"/>
                </a:solidFill>
              </a:rPr>
              <a:t>Das Wort „</a:t>
            </a:r>
            <a:r>
              <a:rPr lang="de-DE" i="1" dirty="0">
                <a:solidFill>
                  <a:srgbClr val="FFFF00"/>
                </a:solidFill>
              </a:rPr>
              <a:t>Nicht bindend</a:t>
            </a:r>
            <a:r>
              <a:rPr lang="de-DE" dirty="0">
                <a:solidFill>
                  <a:schemeClr val="bg1"/>
                </a:solidFill>
              </a:rPr>
              <a:t>“ wird in der neuen IGV </a:t>
            </a:r>
            <a:r>
              <a:rPr lang="de-DE" dirty="0">
                <a:solidFill>
                  <a:srgbClr val="FFFF00"/>
                </a:solidFill>
              </a:rPr>
              <a:t>mehrmals gestrichen</a:t>
            </a:r>
            <a:r>
              <a:rPr lang="de-DE" dirty="0">
                <a:solidFill>
                  <a:schemeClr val="bg1"/>
                </a:solidFill>
              </a:rPr>
              <a:t>!</a:t>
            </a:r>
          </a:p>
          <a:p>
            <a:pPr marL="354013" indent="0">
              <a:buNone/>
            </a:pPr>
            <a:r>
              <a:rPr lang="de-DE" dirty="0">
                <a:solidFill>
                  <a:schemeClr val="bg1"/>
                </a:solidFill>
                <a:sym typeface="Wingdings" panose="05000000000000000000" pitchFamily="2" charset="2"/>
              </a:rPr>
              <a:t> die Empfehlungen des WHO-Generaldirektors wären somit </a:t>
            </a:r>
            <a:r>
              <a:rPr lang="de-DE" b="1" dirty="0">
                <a:solidFill>
                  <a:srgbClr val="FFFF00"/>
                </a:solidFill>
                <a:sym typeface="Wingdings" panose="05000000000000000000" pitchFamily="2" charset="2"/>
              </a:rPr>
              <a:t>verbindlich</a:t>
            </a:r>
          </a:p>
          <a:p>
            <a:pPr marL="354013" indent="0">
              <a:buNone/>
            </a:pPr>
            <a:r>
              <a:rPr lang="de-DE" sz="2800" b="1" dirty="0">
                <a:solidFill>
                  <a:srgbClr val="FFFF00"/>
                </a:solidFill>
              </a:rPr>
              <a:t>= Diktatur einer Person ist somit möglich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C88A1035-38E7-9B65-7CA4-8CE6700FC90A}"/>
              </a:ext>
            </a:extLst>
          </p:cNvPr>
          <p:cNvSpPr txBox="1">
            <a:spLocks/>
          </p:cNvSpPr>
          <p:nvPr/>
        </p:nvSpPr>
        <p:spPr>
          <a:xfrm>
            <a:off x="6341708" y="1343025"/>
            <a:ext cx="5269270" cy="52387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b="1" dirty="0">
              <a:solidFill>
                <a:schemeClr val="bg1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de-DE" sz="2600" b="1" dirty="0">
                <a:solidFill>
                  <a:srgbClr val="FFFFCC"/>
                </a:solidFill>
              </a:rPr>
              <a:t>ab 17.04.2024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3200" b="1" dirty="0">
                <a:solidFill>
                  <a:schemeClr val="bg1"/>
                </a:solidFill>
              </a:rPr>
              <a:t>Artikel 1.1</a:t>
            </a:r>
          </a:p>
          <a:p>
            <a:pPr marL="354013" indent="0">
              <a:buFont typeface="Arial" panose="020B0604020202020204" pitchFamily="34" charset="0"/>
              <a:buNone/>
            </a:pPr>
            <a:r>
              <a:rPr lang="de-DE" dirty="0">
                <a:solidFill>
                  <a:schemeClr val="bg1"/>
                </a:solidFill>
              </a:rPr>
              <a:t>Das Wort „</a:t>
            </a:r>
            <a:r>
              <a:rPr lang="de-DE" i="1" dirty="0">
                <a:solidFill>
                  <a:srgbClr val="FFFF00"/>
                </a:solidFill>
              </a:rPr>
              <a:t>Nicht bindend</a:t>
            </a:r>
            <a:r>
              <a:rPr lang="de-DE" dirty="0">
                <a:solidFill>
                  <a:schemeClr val="bg1"/>
                </a:solidFill>
              </a:rPr>
              <a:t>“ ist  in der neuen IGV an den entsprechenden Stellen </a:t>
            </a:r>
            <a:r>
              <a:rPr lang="de-DE" dirty="0">
                <a:solidFill>
                  <a:srgbClr val="FFFF00"/>
                </a:solidFill>
              </a:rPr>
              <a:t>wieder eingefügt</a:t>
            </a:r>
            <a:r>
              <a:rPr lang="de-DE" dirty="0">
                <a:solidFill>
                  <a:schemeClr val="bg1"/>
                </a:solidFill>
              </a:rPr>
              <a:t>!</a:t>
            </a:r>
          </a:p>
          <a:p>
            <a:pPr marL="354013" indent="0">
              <a:buNone/>
            </a:pPr>
            <a:r>
              <a:rPr lang="de-DE" dirty="0">
                <a:solidFill>
                  <a:schemeClr val="bg1"/>
                </a:solidFill>
                <a:sym typeface="Wingdings" panose="05000000000000000000" pitchFamily="2" charset="2"/>
              </a:rPr>
              <a:t> die Empfehlungen des WHO-Generaldirektors sind wieder </a:t>
            </a:r>
            <a:r>
              <a:rPr lang="de-DE" b="1" dirty="0">
                <a:solidFill>
                  <a:srgbClr val="FFFF00"/>
                </a:solidFill>
                <a:sym typeface="Wingdings" panose="05000000000000000000" pitchFamily="2" charset="2"/>
              </a:rPr>
              <a:t>unverbindlich</a:t>
            </a:r>
          </a:p>
          <a:p>
            <a:pPr marL="0" indent="0">
              <a:buNone/>
            </a:pPr>
            <a:r>
              <a:rPr lang="de-DE" b="1" dirty="0">
                <a:solidFill>
                  <a:schemeClr val="bg1"/>
                </a:solidFill>
                <a:sym typeface="Wingdings" panose="05000000000000000000" pitchFamily="2" charset="2"/>
              </a:rPr>
              <a:t>Hinweis: Corona-Maßnahmen wirkten sehr verbindlich!</a:t>
            </a:r>
            <a:endParaRPr lang="de-DE" b="1" dirty="0">
              <a:solidFill>
                <a:schemeClr val="bg1"/>
              </a:solidFill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8841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uiExpand="1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F5284-0144-2759-CF6C-83D0469BA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365126"/>
            <a:ext cx="11029950" cy="768350"/>
          </a:xfrm>
          <a:solidFill>
            <a:srgbClr val="FFFFCC"/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Souveränität der Mitgliedsstaaten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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 Fakt 3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8A8893-CF77-EB10-552E-8591C3224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024" y="1343025"/>
            <a:ext cx="5269270" cy="5238750"/>
          </a:xfrm>
          <a:solidFill>
            <a:schemeClr val="accent1">
              <a:lumMod val="75000"/>
            </a:schemeClr>
          </a:solidFill>
        </p:spPr>
        <p:txBody>
          <a:bodyPr>
            <a:normAutofit fontScale="92500" lnSpcReduction="20000"/>
          </a:bodyPr>
          <a:lstStyle/>
          <a:p>
            <a:endParaRPr lang="de-DE" sz="8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de-DE" sz="2600" b="1" dirty="0">
                <a:solidFill>
                  <a:srgbClr val="FFFFCC"/>
                </a:solidFill>
              </a:rPr>
              <a:t>vor 17.04.2024</a:t>
            </a:r>
          </a:p>
          <a:p>
            <a:pPr marL="0" indent="0">
              <a:buNone/>
            </a:pPr>
            <a:r>
              <a:rPr lang="de-DE" sz="3200" b="1" dirty="0">
                <a:solidFill>
                  <a:schemeClr val="bg1"/>
                </a:solidFill>
              </a:rPr>
              <a:t>Artikel 13A-1</a:t>
            </a:r>
          </a:p>
          <a:p>
            <a:pPr marL="354013" indent="0">
              <a:buNone/>
            </a:pPr>
            <a:r>
              <a:rPr lang="de-DE" dirty="0">
                <a:solidFill>
                  <a:schemeClr val="bg1"/>
                </a:solidFill>
              </a:rPr>
              <a:t>„Die </a:t>
            </a:r>
            <a:r>
              <a:rPr lang="de-DE" b="1" dirty="0">
                <a:solidFill>
                  <a:schemeClr val="bg1"/>
                </a:solidFill>
              </a:rPr>
              <a:t>Vertragsstaaten</a:t>
            </a:r>
            <a:r>
              <a:rPr lang="de-DE" dirty="0">
                <a:solidFill>
                  <a:schemeClr val="bg1"/>
                </a:solidFill>
              </a:rPr>
              <a:t> erkennen die WHO als leitende und koordinierende Behörde für internationale Maßnahmen im Bereich der öffentlichen Gesundheit bei internationalen gesundheitlichen Notfällen an und </a:t>
            </a:r>
            <a:r>
              <a:rPr lang="de-DE" b="1" dirty="0">
                <a:solidFill>
                  <a:srgbClr val="FFFF00"/>
                </a:solidFill>
              </a:rPr>
              <a:t>verpflichten</a:t>
            </a:r>
            <a:r>
              <a:rPr lang="de-DE" b="1" dirty="0">
                <a:solidFill>
                  <a:schemeClr val="bg1"/>
                </a:solidFill>
              </a:rPr>
              <a:t> sich, </a:t>
            </a:r>
            <a:r>
              <a:rPr lang="de-DE" b="1" dirty="0">
                <a:solidFill>
                  <a:srgbClr val="FFFF00"/>
                </a:solidFill>
              </a:rPr>
              <a:t>die Empfehlungen der WHO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dirty="0">
                <a:solidFill>
                  <a:schemeClr val="bg1"/>
                </a:solidFill>
              </a:rPr>
              <a:t>bei ihren internationalen Maßnahmen im Bereich der öffentlichen Gesundheit zu </a:t>
            </a:r>
            <a:r>
              <a:rPr lang="de-DE" b="1" dirty="0">
                <a:solidFill>
                  <a:srgbClr val="FFFF00"/>
                </a:solidFill>
              </a:rPr>
              <a:t>befolgen</a:t>
            </a:r>
            <a:r>
              <a:rPr lang="de-DE" b="1" dirty="0">
                <a:solidFill>
                  <a:schemeClr val="bg1"/>
                </a:solidFill>
              </a:rPr>
              <a:t>.</a:t>
            </a:r>
            <a:r>
              <a:rPr lang="de-DE" dirty="0">
                <a:solidFill>
                  <a:schemeClr val="bg1"/>
                </a:solidFill>
              </a:rPr>
              <a:t>“</a:t>
            </a:r>
            <a:endParaRPr lang="de-DE" sz="2800" b="1" dirty="0">
              <a:solidFill>
                <a:srgbClr val="FFFF00"/>
              </a:solidFill>
            </a:endParaRP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C88A1035-38E7-9B65-7CA4-8CE6700FC90A}"/>
              </a:ext>
            </a:extLst>
          </p:cNvPr>
          <p:cNvSpPr txBox="1">
            <a:spLocks/>
          </p:cNvSpPr>
          <p:nvPr/>
        </p:nvSpPr>
        <p:spPr>
          <a:xfrm>
            <a:off x="6341708" y="1343025"/>
            <a:ext cx="5269270" cy="52387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b="1" dirty="0">
              <a:solidFill>
                <a:schemeClr val="bg1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de-DE" sz="2600" b="1" dirty="0">
                <a:solidFill>
                  <a:srgbClr val="FFFFCC"/>
                </a:solidFill>
              </a:rPr>
              <a:t>ab 17.04.2024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3000" b="1" dirty="0">
                <a:solidFill>
                  <a:schemeClr val="bg1"/>
                </a:solidFill>
              </a:rPr>
              <a:t>Artikel 13A-1</a:t>
            </a:r>
          </a:p>
          <a:p>
            <a:pPr marL="354013" indent="0">
              <a:buFont typeface="Arial" panose="020B0604020202020204" pitchFamily="34" charset="0"/>
              <a:buNone/>
            </a:pPr>
            <a:r>
              <a:rPr lang="de-DE" sz="2600" dirty="0">
                <a:solidFill>
                  <a:schemeClr val="bg1"/>
                </a:solidFill>
              </a:rPr>
              <a:t>Dieser Artikel ist nicht mehr vorhanden. </a:t>
            </a:r>
            <a:r>
              <a:rPr lang="de-DE" sz="2600" dirty="0">
                <a:solidFill>
                  <a:schemeClr val="bg1"/>
                </a:solidFill>
                <a:sym typeface="Wingdings" panose="05000000000000000000" pitchFamily="2" charset="2"/>
              </a:rPr>
              <a:t></a:t>
            </a:r>
            <a:endParaRPr lang="de-DE" sz="2600" b="1" dirty="0">
              <a:solidFill>
                <a:srgbClr val="FFFF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2600" b="1" dirty="0">
                <a:solidFill>
                  <a:srgbClr val="FFFF00"/>
                </a:solidFill>
                <a:sym typeface="Wingdings" panose="05000000000000000000" pitchFamily="2" charset="2"/>
              </a:rPr>
              <a:t>Achtung:</a:t>
            </a:r>
          </a:p>
          <a:p>
            <a:pPr marL="354013" indent="0">
              <a:buNone/>
            </a:pPr>
            <a:r>
              <a:rPr lang="de-DE" sz="2600" b="1" dirty="0">
                <a:solidFill>
                  <a:srgbClr val="FFFF00"/>
                </a:solidFill>
                <a:sym typeface="Wingdings" panose="05000000000000000000" pitchFamily="2" charset="2"/>
              </a:rPr>
              <a:t>Die WHO ist keine vertrauenswürdige Organisation!</a:t>
            </a:r>
            <a:endParaRPr lang="de-DE" sz="2600" b="1" dirty="0">
              <a:solidFill>
                <a:srgbClr val="FFFF00"/>
              </a:solidFill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72101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30" end="3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charRg st="30" end="3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F5284-0144-2759-CF6C-83D0469BA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365126"/>
            <a:ext cx="11029950" cy="768350"/>
          </a:xfrm>
          <a:solidFill>
            <a:srgbClr val="FFFFCC"/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Souveränität der Mitgliedsstaaten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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 Fakt 3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C88A1035-38E7-9B65-7CA4-8CE6700FC90A}"/>
              </a:ext>
            </a:extLst>
          </p:cNvPr>
          <p:cNvSpPr txBox="1">
            <a:spLocks/>
          </p:cNvSpPr>
          <p:nvPr/>
        </p:nvSpPr>
        <p:spPr>
          <a:xfrm>
            <a:off x="581025" y="1343025"/>
            <a:ext cx="11029953" cy="52387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b="1" dirty="0">
              <a:solidFill>
                <a:schemeClr val="bg1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de-DE" sz="2600" b="1" dirty="0">
                <a:solidFill>
                  <a:srgbClr val="FFFFCC"/>
                </a:solidFill>
              </a:rPr>
              <a:t>ab 17.04.2024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3200" b="1" dirty="0">
                <a:solidFill>
                  <a:schemeClr val="bg1"/>
                </a:solidFill>
              </a:rPr>
              <a:t>Artikel 42</a:t>
            </a:r>
          </a:p>
          <a:p>
            <a:pPr marL="354013" indent="0">
              <a:buNone/>
            </a:pPr>
            <a:r>
              <a:rPr lang="de-DE" dirty="0">
                <a:solidFill>
                  <a:schemeClr val="bg1"/>
                </a:solidFill>
              </a:rPr>
              <a:t>„Die […] getroffenen </a:t>
            </a:r>
            <a:r>
              <a:rPr lang="de-DE" b="1" dirty="0">
                <a:solidFill>
                  <a:schemeClr val="bg1"/>
                </a:solidFill>
              </a:rPr>
              <a:t>Gesundheitsmaßnahmen </a:t>
            </a:r>
            <a:r>
              <a:rPr lang="de-DE" b="1" dirty="0">
                <a:solidFill>
                  <a:srgbClr val="FFFF00"/>
                </a:solidFill>
              </a:rPr>
              <a:t>müssen unverzüglich </a:t>
            </a:r>
            <a:r>
              <a:rPr lang="de-DE" b="1" dirty="0">
                <a:solidFill>
                  <a:schemeClr val="bg1"/>
                </a:solidFill>
              </a:rPr>
              <a:t>eingeleitet </a:t>
            </a:r>
            <a:r>
              <a:rPr lang="de-DE" dirty="0">
                <a:solidFill>
                  <a:schemeClr val="bg1"/>
                </a:solidFill>
              </a:rPr>
              <a:t>und </a:t>
            </a:r>
            <a:r>
              <a:rPr lang="de-DE" b="1" dirty="0">
                <a:solidFill>
                  <a:schemeClr val="bg1"/>
                </a:solidFill>
              </a:rPr>
              <a:t>abgeschlossen </a:t>
            </a:r>
            <a:r>
              <a:rPr lang="de-DE" dirty="0">
                <a:solidFill>
                  <a:schemeClr val="bg1"/>
                </a:solidFill>
              </a:rPr>
              <a:t>werden und </a:t>
            </a:r>
            <a:r>
              <a:rPr lang="de-DE" b="1" dirty="0">
                <a:solidFill>
                  <a:schemeClr val="bg1"/>
                </a:solidFill>
              </a:rPr>
              <a:t>sind in transparenter und nichtdiskriminierender Weise anzuwenden</a:t>
            </a:r>
            <a:r>
              <a:rPr lang="de-DE" dirty="0">
                <a:solidFill>
                  <a:schemeClr val="bg1"/>
                </a:solidFill>
              </a:rPr>
              <a:t>. </a:t>
            </a:r>
            <a:r>
              <a:rPr lang="de-DE" b="1" dirty="0">
                <a:solidFill>
                  <a:schemeClr val="bg1"/>
                </a:solidFill>
              </a:rPr>
              <a:t>Die </a:t>
            </a:r>
            <a:r>
              <a:rPr lang="de-DE" b="1" dirty="0">
                <a:solidFill>
                  <a:srgbClr val="FFFF00"/>
                </a:solidFill>
              </a:rPr>
              <a:t>Vertragsstaaten müssen </a:t>
            </a:r>
            <a:r>
              <a:rPr lang="de-DE" dirty="0">
                <a:solidFill>
                  <a:schemeClr val="bg1"/>
                </a:solidFill>
              </a:rPr>
              <a:t>im Einklang mit ihren innerstaatlichen Rechtsvorschriften alle praktikablen </a:t>
            </a:r>
            <a:r>
              <a:rPr lang="de-DE" b="1" dirty="0">
                <a:solidFill>
                  <a:srgbClr val="FFFF00"/>
                </a:solidFill>
              </a:rPr>
              <a:t>Maßnahmen ergreifen</a:t>
            </a:r>
            <a:r>
              <a:rPr lang="de-DE" dirty="0">
                <a:solidFill>
                  <a:schemeClr val="bg1"/>
                </a:solidFill>
              </a:rPr>
              <a:t>, um </a:t>
            </a:r>
            <a:r>
              <a:rPr lang="de-DE" dirty="0">
                <a:solidFill>
                  <a:srgbClr val="FFFF00"/>
                </a:solidFill>
              </a:rPr>
              <a:t>mit nichtstaatlichen Akteuren</a:t>
            </a:r>
            <a:r>
              <a:rPr lang="de-DE" dirty="0">
                <a:solidFill>
                  <a:schemeClr val="bg1"/>
                </a:solidFill>
              </a:rPr>
              <a:t>, die in ihrem jeweiligen Hoheitsgebiet tätig sind, </a:t>
            </a:r>
            <a:r>
              <a:rPr lang="de-DE" dirty="0">
                <a:solidFill>
                  <a:srgbClr val="FFFF00"/>
                </a:solidFill>
              </a:rPr>
              <a:t>zusammenzuarbeiten</a:t>
            </a:r>
            <a:r>
              <a:rPr lang="de-DE" dirty="0">
                <a:solidFill>
                  <a:schemeClr val="bg1"/>
                </a:solidFill>
              </a:rPr>
              <a:t>, </a:t>
            </a:r>
            <a:r>
              <a:rPr lang="de-DE" b="1" dirty="0">
                <a:solidFill>
                  <a:schemeClr val="bg1"/>
                </a:solidFill>
              </a:rPr>
              <a:t>um </a:t>
            </a:r>
            <a:r>
              <a:rPr lang="de-DE" b="1" dirty="0">
                <a:solidFill>
                  <a:srgbClr val="FFFF00"/>
                </a:solidFill>
              </a:rPr>
              <a:t>die Einhaltung und Durchführung der </a:t>
            </a:r>
            <a:r>
              <a:rPr lang="de-DE" dirty="0">
                <a:solidFill>
                  <a:schemeClr val="bg1"/>
                </a:solidFill>
              </a:rPr>
              <a:t>nach diesen Regelungen getroffenen </a:t>
            </a:r>
            <a:r>
              <a:rPr lang="de-DE" b="1" dirty="0">
                <a:solidFill>
                  <a:srgbClr val="FFFF00"/>
                </a:solidFill>
              </a:rPr>
              <a:t>Gesundheitsmaßnahmen zu erreichen</a:t>
            </a:r>
            <a:r>
              <a:rPr lang="de-DE" dirty="0">
                <a:solidFill>
                  <a:schemeClr val="bg1"/>
                </a:solidFill>
              </a:rPr>
              <a:t>.“</a:t>
            </a:r>
          </a:p>
          <a:p>
            <a:pPr marL="354013" indent="0">
              <a:buNone/>
            </a:pPr>
            <a:r>
              <a:rPr lang="de-DE" b="1" dirty="0">
                <a:solidFill>
                  <a:schemeClr val="bg1"/>
                </a:solidFill>
                <a:sym typeface="Wingdings" panose="05000000000000000000" pitchFamily="2" charset="2"/>
              </a:rPr>
              <a:t> klingt alles sehr nach Beugung der Souveränität der Staaten</a:t>
            </a:r>
            <a:endParaRPr lang="de-DE" b="1" dirty="0">
              <a:solidFill>
                <a:srgbClr val="FFFF00"/>
              </a:solidFill>
              <a:sym typeface="Wingdings" panose="05000000000000000000" pitchFamily="2" charset="2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61871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1573</Words>
  <Application>Microsoft Office PowerPoint</Application>
  <PresentationFormat>Breitbild</PresentationFormat>
  <Paragraphs>186</Paragraphs>
  <Slides>21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6" baseType="lpstr">
      <vt:lpstr>Aptos</vt:lpstr>
      <vt:lpstr>Aptos Display</vt:lpstr>
      <vt:lpstr>Arial</vt:lpstr>
      <vt:lpstr>Wingdings</vt:lpstr>
      <vt:lpstr>Office</vt:lpstr>
      <vt:lpstr>WHO-Pandemievertrag &amp; Internationale Gesundheitsvorschriften (IGV, engl. IHR)  » Einblicke und Auswirkungen «</vt:lpstr>
      <vt:lpstr>Offizielle Zielsetzung der WHO</vt:lpstr>
      <vt:lpstr>Grundlegende Begrifflichkeiten</vt:lpstr>
      <vt:lpstr>Grundlegende Begrifflichkeiten</vt:lpstr>
      <vt:lpstr>Realer Einfluss der WHO auf die Gesellschaft</vt:lpstr>
      <vt:lpstr>Souveränität der Mitgliedsstaaten  Fakt 1</vt:lpstr>
      <vt:lpstr>Souveränität der Mitgliedsstaaten  Fakt 2</vt:lpstr>
      <vt:lpstr>Souveränität der Mitgliedsstaaten  Fakt 3</vt:lpstr>
      <vt:lpstr>Souveränität der Mitgliedsstaaten  Fakt 3</vt:lpstr>
      <vt:lpstr>Souveränität der Mitgliedsstaaten  Fakt 4</vt:lpstr>
      <vt:lpstr>Ausrufung des Gesundheitsnotstandes  Fakt 1</vt:lpstr>
      <vt:lpstr>Ausrufung einer „pandemischen Notlage“  Fakt 2</vt:lpstr>
      <vt:lpstr>WHO-Machtbefugnisse in der „Not“  Fakt 1</vt:lpstr>
      <vt:lpstr>WHO-Machtbefugnisse in der „Not“  Fakt 2</vt:lpstr>
      <vt:lpstr>WHO-Machtbefugnisse in der „Not“  Fakt 3</vt:lpstr>
      <vt:lpstr>WHO-Machtbefugnisse in der „Not “  Fakt 3</vt:lpstr>
      <vt:lpstr>Fehlinformation und Desinformation  Fakt 1</vt:lpstr>
      <vt:lpstr>Was ging Ende Mai 2024 in Genf „schief“?</vt:lpstr>
      <vt:lpstr>Wo liegt dennoch die Gefahr der neuen IGV?</vt:lpstr>
      <vt:lpstr>Wo liegt dennochdie Gefahr der neuen IGV?</vt:lpstr>
      <vt:lpstr>Wo liegt dennoch die Gefahr der neuen IGV?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Sachs, Chris</dc:creator>
  <cp:lastModifiedBy>Sachs, Chris</cp:lastModifiedBy>
  <cp:revision>4</cp:revision>
  <dcterms:created xsi:type="dcterms:W3CDTF">2024-06-26T04:49:03Z</dcterms:created>
  <dcterms:modified xsi:type="dcterms:W3CDTF">2024-06-27T14:35:38Z</dcterms:modified>
</cp:coreProperties>
</file>