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3" r:id="rId2"/>
    <p:sldId id="259" r:id="rId3"/>
    <p:sldId id="260" r:id="rId4"/>
    <p:sldId id="269" r:id="rId5"/>
    <p:sldId id="263" r:id="rId6"/>
    <p:sldId id="265" r:id="rId7"/>
    <p:sldId id="266" r:id="rId8"/>
    <p:sldId id="264" r:id="rId9"/>
    <p:sldId id="279" r:id="rId10"/>
    <p:sldId id="267" r:id="rId11"/>
    <p:sldId id="270" r:id="rId12"/>
    <p:sldId id="276" r:id="rId13"/>
    <p:sldId id="274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31909-44B1-4124-A002-604670686449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BD714-1DA9-463F-8F58-626ED10AA04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0355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52F8E8-18F3-48E0-AC6C-ED8CA714C36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4720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BE623B-B182-AF6A-1C80-D826AD2D7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667A778-A731-45A8-6AA4-09BFD38F16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B61E6D1-CFF2-9581-55E7-0127EBE5B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A549DB-E5AF-30E5-9EAF-A898F9E81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03A4EC-8BCF-6F7E-7F54-F32F78E82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95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9241F1-CDFF-5CC3-FBAD-57F83DBAD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DF5631B-BD3D-3A3D-8D83-06EFB1255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7D59BD-61AE-EE28-B540-AB0EA2684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F86BF31-B989-AD5D-A727-B8C0A36AC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A3F532-353D-3A60-2D6E-44C5DC269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5460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2066E52-2998-54FD-E5F0-42D4ED643B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F808C0A-5854-14FB-7930-A13AD2F8D8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31F4553-6EB1-FE71-FD16-18EE34E1D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F6D026-130B-DD5B-1235-9755E1D3C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6E989ED-32A4-D414-A8AD-0A4F2B227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9960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8065F8-6AE9-4804-1B53-8F709C198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A104FB-DA87-1BB2-D9DE-53A471677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C371645-4368-3DD1-55F8-90BA8C69A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A9A2C9-E6F7-621E-1782-B78D45C35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7A95A9-0B78-6022-C852-328280DA6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0906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7B6CDC-8A8D-1E3E-5160-E47FFF502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80061AB-6202-F92F-1D56-5CBFFB3D8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CFAD75-2CEE-D2B4-ABF1-FB59C05AC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ED183F5-0CF0-96A6-CE17-13438EA09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E953CF-1E62-E0FE-169B-5A6613B24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078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94F79D-EEAA-D0E2-340A-0AD2FF8C5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175C6A4-7E23-EB69-13EA-1E30E56BEE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EE51D5D-50F2-A29D-013A-C45561BC8D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F9DC76-7995-45F7-DF3C-FE12212C4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0D8FD71-F22A-085A-1E74-19CB91BB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E9FDAE-8B73-FF9B-656A-E876914F6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7785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823A0E-6872-DF82-7356-86B181752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C3A2F64-9F36-C2F0-DCD2-6AF1C5FBF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BCA244D-B4C9-0A1A-7045-27747B26C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FA7222-492E-6562-E815-0B8476596B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06BD97-FE9D-7D34-B157-4960E6FA5D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58AB87F-F6A0-043C-202A-A3D8ECD72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BA58D8A-4530-F2AA-14E2-CABE16229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1F435CB-ADB3-B930-7D12-811C60B14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6949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FD8C48-6407-726B-461B-83FB19960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786D485-B879-163B-42D8-20847BAA9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C653303-7AD7-7D22-7DA6-25317673F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1E9C61-8935-1344-13CD-7313C5AD3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705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3E0A0FD-CEE3-0919-EE5E-EA7DBF372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138D18-C168-34A4-3016-9536D02D5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7393016-CE95-8159-AC5A-94B92FF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5102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C045F3-17E0-D0F5-38D1-8E147099B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EB04C89-0DD6-5EE5-A198-634816C08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54228EF-766D-4E7E-386B-68009D394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779E21-81C1-44F8-ECBB-D0CDC478A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66C99C-00BA-2545-8AE5-F1C151381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92B5C4B-B19F-F009-ED42-16FCA1629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955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29A7EB-DDC7-A213-BC0B-CCEE4B95E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FD14346-2ADD-773B-2E68-81EED80DA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99ACD18-E1A1-3AF3-0329-663C03A48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41D279-3CB1-08B8-CB3D-5B51F2866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5CD449B-BAB4-069D-6052-C3C8A3EE3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F6291B-3F91-1FC7-9842-DF484FEEB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597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C0A1923-8A45-F500-6F49-0D5765D5D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7977A8-0B5C-5084-5DF4-EF188F964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477BD1-ED11-5DB0-736A-A0C4AB1FE1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D08FD-B86E-4A12-AE98-65049CC6B988}" type="datetimeFigureOut">
              <a:rPr lang="de-DE" smtClean="0"/>
              <a:t>26.06.2024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50B7B5-AAC5-ABFB-16CA-51A420B73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084F83-CADA-5C19-F954-BD15BEA8F6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85E5A-2E85-420D-9E1E-D53B6C27097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556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EE10E-C169-6912-6FA4-67B2D2819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	     </a:t>
            </a:r>
            <a:r>
              <a:rPr lang="de-DE" sz="8000" b="1" dirty="0"/>
              <a:t>Fluch oder Segen</a:t>
            </a:r>
            <a:endParaRPr lang="de-DE" b="1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A95D9AE-9233-C93B-A207-C2F8ED5C0E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378" y="1690688"/>
            <a:ext cx="6009374" cy="5816903"/>
          </a:xfrm>
        </p:spPr>
      </p:pic>
    </p:spTree>
    <p:extLst>
      <p:ext uri="{BB962C8B-B14F-4D97-AF65-F5344CB8AC3E}">
        <p14:creationId xmlns:p14="http://schemas.microsoft.com/office/powerpoint/2010/main" val="570769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0B821B-1E24-821C-1B46-70C2E5DF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Forderungen im Pandemievertrag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AE00C1E-8237-4797-D072-7EFC0FA01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de-DE" sz="18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Kontrolle über Ärzte, Krankenhäuser und Gesundheit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de-DE" sz="18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weltweit die Gesundheitspolitik vorzuschreiben und zwingend durchzusetzen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de-DE" sz="18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sog. Falschinformationen bekämpfen und was falsch ist, bestimmt die WHO.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de-DE" sz="18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jederzeit Pandemiemaßnahmen, auch nur bei Verdacht auszurufen, wie Firmen schließen, Zwangsimpfungen, Ungeimpfte vom Arbeitsleben ausschließen und Ausgangssperren.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0923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C2A3FC-0039-41A7-6D90-037D8F3F6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922" y="60772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de-DE" sz="5300" dirty="0">
                <a:effectLst/>
              </a:rPr>
              <a:t>Tedros Adhanom Ghebreyesus</a:t>
            </a:r>
            <a:br>
              <a:rPr lang="de-DE" sz="5300" dirty="0">
                <a:effectLst/>
              </a:rPr>
            </a:br>
            <a:r>
              <a:rPr lang="de-DE" sz="5300" dirty="0">
                <a:effectLst/>
              </a:rPr>
              <a:t>     </a:t>
            </a:r>
            <a:r>
              <a:rPr lang="de-DE" sz="5300" dirty="0"/>
              <a:t>Generaldirektor der WHO</a:t>
            </a:r>
            <a:br>
              <a:rPr lang="de-DE" dirty="0"/>
            </a:b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0B59A8C4-8D23-3640-C31F-979EDAEB5C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845" y="2360645"/>
            <a:ext cx="5912308" cy="3682406"/>
          </a:xfrm>
        </p:spPr>
      </p:pic>
    </p:spTree>
    <p:extLst>
      <p:ext uri="{BB962C8B-B14F-4D97-AF65-F5344CB8AC3E}">
        <p14:creationId xmlns:p14="http://schemas.microsoft.com/office/powerpoint/2010/main" val="1157807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EE10E-C169-6912-6FA4-67B2D2819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	     </a:t>
            </a:r>
            <a:r>
              <a:rPr lang="de-DE" sz="8000" b="1" dirty="0"/>
              <a:t>Fluch oder Segen</a:t>
            </a:r>
            <a:endParaRPr lang="de-DE" b="1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A95D9AE-9233-C93B-A207-C2F8ED5C0E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378" y="1690688"/>
            <a:ext cx="6009374" cy="5816903"/>
          </a:xfrm>
        </p:spPr>
      </p:pic>
    </p:spTree>
    <p:extLst>
      <p:ext uri="{BB962C8B-B14F-4D97-AF65-F5344CB8AC3E}">
        <p14:creationId xmlns:p14="http://schemas.microsoft.com/office/powerpoint/2010/main" val="2539788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597F0911-2877-1A23-A4DD-E760EB27461E}"/>
              </a:ext>
            </a:extLst>
          </p:cNvPr>
          <p:cNvSpPr txBox="1"/>
          <p:nvPr/>
        </p:nvSpPr>
        <p:spPr>
          <a:xfrm>
            <a:off x="2556588" y="0"/>
            <a:ext cx="7287210" cy="7497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200" b="1" u="sng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WHO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1948          WHO Gründung als UN Sonderorganisation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1952          Globales Influenza Programm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1957/58    Asiatische Grippe (1–2 Millionen Tote-1918 Engl. Grippe)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1967          Programm für Pockenausbreitung (1977 Pockenende) ab 1980 </a:t>
            </a:r>
            <a:r>
              <a:rPr lang="de-DE" sz="1000" b="1" dirty="0" err="1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k.I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1968-70     Hong Kong Grippe (1 Millionen Tote) </a:t>
            </a:r>
            <a:r>
              <a:rPr lang="de-DE" sz="1000" b="1" dirty="0" err="1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k.I</a:t>
            </a: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.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1976          Schweinegrippe 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1986          Tschernobyl (Versagen der WHO)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1993          Mitgliedsbeiträge eingefroren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2000          B&amp;M Gates Stiftung übernimmt mit GAVI Kostenhöchstanteil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2002/03    SARS Covid I (schnelle Reaktion von WHO)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2005          Vogelgrippe (</a:t>
            </a:r>
            <a:r>
              <a:rPr lang="de-DE" sz="1000" b="1" dirty="0" err="1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Tamiflu</a:t>
            </a: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 + wg. falscher WHO Prognose)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2005          IHR Internationale Gesundheitsregeln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6/2009      Pandemie – neue Definition: Verbreitung geht vor Bedrohlichkeit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9/2009      Schweinegrippe (milder Verlauf)    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2011          Fukushima (22.000 Tote)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2013/14    Ebola (träge WHO Reaktion)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2017          Tedros (Robert Mugabe)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2018          Zweckgebundene Spenden+ von Gates Stiftung + GAVI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2019          Corona ab 11.03.2020 Pandemie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2020          Malaria Impfstoff </a:t>
            </a:r>
            <a:r>
              <a:rPr lang="de-DE" sz="1000" b="1" dirty="0" err="1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Mosquirix</a:t>
            </a: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 o. Einwilligung der Eltern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11/2020     N. f. Definition von Herdenimmunität/Stat.=</a:t>
            </a:r>
            <a:r>
              <a:rPr lang="de-DE" sz="1000" b="1" dirty="0" err="1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Druckm</a:t>
            </a: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. f. </a:t>
            </a:r>
            <a:r>
              <a:rPr lang="de-DE" sz="1000" b="1" dirty="0" err="1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Maßn</a:t>
            </a: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.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12/2020     Maskenpflicht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Bis 26.8.21 Impfung=Produkt, das Immunität erzeugt (Nehls 2023 S. 46)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Ab 1.9.2021Impfung=Produkt, das körpereigene Immunantwort stimuliert 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2021          Globale Massenimpfung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2022/23     Affenpocken</a:t>
            </a:r>
            <a:endParaRPr lang="de-DE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11/2022     WHO strebt Kompetenzerw</a:t>
            </a:r>
            <a:r>
              <a:rPr lang="de-DE" sz="1000" b="1" dirty="0"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eiterung an</a:t>
            </a:r>
            <a:r>
              <a:rPr lang="de-DE" sz="10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 </a:t>
            </a:r>
            <a:endParaRPr lang="de-D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41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D54B0D-B8A9-6A4C-ACC6-FFD77A466E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1371600"/>
            <a:ext cx="8115300" cy="2356338"/>
          </a:xfrm>
        </p:spPr>
        <p:txBody>
          <a:bodyPr>
            <a:normAutofit/>
          </a:bodyPr>
          <a:lstStyle/>
          <a:p>
            <a:r>
              <a:rPr lang="de-DE" sz="4000" dirty="0"/>
              <a:t>Dr. med. Astrid Nestvogel </a:t>
            </a:r>
            <a:br>
              <a:rPr lang="de-DE" sz="4000" dirty="0"/>
            </a:br>
            <a:r>
              <a:rPr lang="de-DE" sz="4000" dirty="0"/>
              <a:t>Fachärztin für Psychosomatische Medizin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1ED9630-5982-014B-BACD-DB5FC908F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3962399"/>
            <a:ext cx="8115300" cy="1524003"/>
          </a:xfrm>
        </p:spPr>
        <p:txBody>
          <a:bodyPr>
            <a:normAutofit fontScale="55000" lnSpcReduction="20000"/>
          </a:bodyPr>
          <a:lstStyle/>
          <a:p>
            <a:endParaRPr lang="de-DE" sz="2800" i="0" dirty="0">
              <a:solidFill>
                <a:schemeClr val="bg1"/>
              </a:solidFill>
            </a:endParaRPr>
          </a:p>
          <a:p>
            <a:r>
              <a:rPr lang="de-DE" sz="2800" i="0" dirty="0">
                <a:solidFill>
                  <a:schemeClr val="bg1"/>
                </a:solidFill>
              </a:rPr>
              <a:t>Medizin und Psychotherapie </a:t>
            </a:r>
            <a:endParaRPr lang="de-DE" sz="2800" dirty="0">
              <a:solidFill>
                <a:schemeClr val="bg1"/>
              </a:solidFill>
            </a:endParaRPr>
          </a:p>
          <a:p>
            <a:r>
              <a:rPr lang="de-DE" sz="2800" i="0" dirty="0">
                <a:solidFill>
                  <a:schemeClr val="bg1"/>
                </a:solidFill>
              </a:rPr>
              <a:t>Fachärztin für Psychosomatische Medizin und Psychotherapie </a:t>
            </a:r>
            <a:endParaRPr lang="de-DE" sz="2800" dirty="0">
              <a:solidFill>
                <a:schemeClr val="bg1"/>
              </a:solidFill>
            </a:endParaRPr>
          </a:p>
          <a:p>
            <a:r>
              <a:rPr lang="de-DE" sz="2800" i="0" dirty="0">
                <a:solidFill>
                  <a:schemeClr val="bg1"/>
                </a:solidFill>
              </a:rPr>
              <a:t>Fachärztin für Psychosomatische Medizin und Psychotherapie </a:t>
            </a:r>
            <a:endParaRPr lang="de-DE" sz="2800" dirty="0">
              <a:solidFill>
                <a:schemeClr val="bg1"/>
              </a:solidFill>
            </a:endParaRPr>
          </a:p>
          <a:p>
            <a:r>
              <a:rPr lang="de-DE" sz="2800" i="0" dirty="0">
                <a:solidFill>
                  <a:schemeClr val="bg1"/>
                </a:solidFill>
              </a:rPr>
              <a:t>Fachärztin für Psychosomatische Medizin und Psychotherapie </a:t>
            </a:r>
            <a:endParaRPr lang="de-DE" sz="2800" dirty="0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D3600B1-9C8E-2840-8D20-FCF6DDD316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9204" y="6075629"/>
            <a:ext cx="45719" cy="6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68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23F145-53A2-0A7E-72E3-F1EA51B46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8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			</a:t>
            </a:r>
            <a:r>
              <a:rPr lang="de-DE" sz="1800" b="1" dirty="0"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 </a:t>
            </a:r>
            <a:r>
              <a:rPr lang="de-DE" sz="4800" b="1" dirty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David" panose="020E0502060401010101" pitchFamily="34" charset="-79"/>
              </a:rPr>
              <a:t>07.04.1948 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7B821CD-58ED-4CBC-1427-FFB3BBD5C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dirty="0"/>
              <a:t>Gründung der WHO als UN Sonderorganisation mit 61 Mitgliedstaaten</a:t>
            </a:r>
          </a:p>
          <a:p>
            <a:pPr marL="0" indent="0">
              <a:buNone/>
            </a:pPr>
            <a:r>
              <a:rPr lang="de-DE" dirty="0"/>
              <a:t>Heute: 194 Mitgliedstaaten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Leitmotiv:</a:t>
            </a:r>
          </a:p>
          <a:p>
            <a:pPr marL="0" indent="0">
              <a:buNone/>
            </a:pPr>
            <a:r>
              <a:rPr lang="de-DE" dirty="0"/>
              <a:t>Recht auf Gesundheit für alle als menschliches Grundrecht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Budget 2016: 2,4 Milliarden USD</a:t>
            </a:r>
          </a:p>
          <a:p>
            <a:pPr marL="0" indent="0">
              <a:buNone/>
            </a:pPr>
            <a:r>
              <a:rPr lang="de-DE" sz="2400" dirty="0"/>
              <a:t>USA:                                           1,2 Milliarden USD</a:t>
            </a:r>
          </a:p>
          <a:p>
            <a:pPr marL="0" indent="0">
              <a:buNone/>
            </a:pPr>
            <a:r>
              <a:rPr lang="de-DE" sz="2400" dirty="0" err="1"/>
              <a:t>Bill&amp;Melinda</a:t>
            </a:r>
            <a:r>
              <a:rPr lang="de-DE" sz="2400" dirty="0"/>
              <a:t> Gates Stiftung: 1     Milliarde   USD</a:t>
            </a:r>
          </a:p>
          <a:p>
            <a:pPr marL="0" indent="0">
              <a:buNone/>
            </a:pPr>
            <a:r>
              <a:rPr lang="de-DE" sz="2400" dirty="0"/>
              <a:t>Deutschland:                            0,9  Milliarde   USD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51105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87EBB4-3E3E-1B00-8200-3E2A89C21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Expansion der WHO durch: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EEFCD98-B42B-633B-BD58-EFDD0047D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1. Zielgruppenerweiterung:</a:t>
            </a:r>
          </a:p>
          <a:p>
            <a:pPr marL="0" indent="0">
              <a:buNone/>
            </a:pPr>
            <a:r>
              <a:rPr lang="de-DE" dirty="0"/>
              <a:t>   Kranke + Gesunde Erwachsene + Gesunde Kinder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2. Pandemien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3. Verbannung preisgünstiger Behandlungsmethoden</a:t>
            </a:r>
          </a:p>
          <a:p>
            <a:pPr marL="0" indent="0">
              <a:buNone/>
            </a:pPr>
            <a:r>
              <a:rPr lang="de-DE" dirty="0"/>
              <a:t>4. Gesundheitsfördernde Schulen mit WHO Kontrollen</a:t>
            </a:r>
          </a:p>
        </p:txBody>
      </p:sp>
    </p:spTree>
    <p:extLst>
      <p:ext uri="{BB962C8B-B14F-4D97-AF65-F5344CB8AC3E}">
        <p14:creationId xmlns:p14="http://schemas.microsoft.com/office/powerpoint/2010/main" val="3724797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3691E5-45C2-3E99-3A7A-858D1F93A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Fehlhandlungen der WHO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34359C7-9374-C2D6-8D46-59ED8E58C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e-DE" dirty="0"/>
              <a:t>       1980    Anstieg der empfohlenen Mehrfachimpfungen im Kleinkindalter</a:t>
            </a:r>
          </a:p>
          <a:p>
            <a:pPr marL="0" indent="0">
              <a:buNone/>
            </a:pPr>
            <a:r>
              <a:rPr lang="de-DE" dirty="0"/>
              <a:t>       2005    Vogelgrippe         (Masseneinkauf von </a:t>
            </a:r>
            <a:r>
              <a:rPr lang="de-DE" dirty="0" err="1"/>
              <a:t>Tamiflu</a:t>
            </a:r>
            <a:r>
              <a:rPr lang="de-DE" dirty="0"/>
              <a:t>)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u="sng" dirty="0"/>
              <a:t>06/2009 Pandemie – Neue Definition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09/2009 Schweinegrippe    (Massenimpfung)</a:t>
            </a:r>
          </a:p>
          <a:p>
            <a:pPr marL="0" indent="0">
              <a:buNone/>
            </a:pPr>
            <a:r>
              <a:rPr lang="de-DE" dirty="0"/>
              <a:t>      2013 Ebola                       (Träge Reaktion)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u="sng" dirty="0"/>
              <a:t>      2016 Impfstoff – Neue Definition 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2019 Corona                    (Massenimpfung mRNA)</a:t>
            </a:r>
          </a:p>
          <a:p>
            <a:pPr marL="0" indent="0">
              <a:buNone/>
            </a:pPr>
            <a:r>
              <a:rPr lang="de-DE" dirty="0"/>
              <a:t>      2022 Affenpocken</a:t>
            </a:r>
          </a:p>
        </p:txBody>
      </p:sp>
    </p:spTree>
    <p:extLst>
      <p:ext uri="{BB962C8B-B14F-4D97-AF65-F5344CB8AC3E}">
        <p14:creationId xmlns:p14="http://schemas.microsoft.com/office/powerpoint/2010/main" val="2377816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4033B3-9A77-077B-215B-DED09338B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/>
              <a:t>Preisgünstige und wirksamere Alternativen zu mRNA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072344D-764E-27F7-ADB0-B5FE4CCD2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de-DE" dirty="0"/>
              <a:t>Vitamin D3 Prohormon</a:t>
            </a:r>
          </a:p>
          <a:p>
            <a:pPr marL="514350" indent="-514350">
              <a:buAutoNum type="arabicPeriod"/>
            </a:pPr>
            <a:r>
              <a:rPr lang="de-DE" dirty="0"/>
              <a:t>Hydroxychloroquin</a:t>
            </a:r>
          </a:p>
        </p:txBody>
      </p:sp>
    </p:spTree>
    <p:extLst>
      <p:ext uri="{BB962C8B-B14F-4D97-AF65-F5344CB8AC3E}">
        <p14:creationId xmlns:p14="http://schemas.microsoft.com/office/powerpoint/2010/main" val="1709549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FE1FC1-5686-7B99-6951-8A4B502BD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Übersterblichkeit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CC66393-EC69-F7A5-47B3-C2D669CFD6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12/2022: 19% höhere Übersterblichkeit als in 2021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sz="4400" dirty="0"/>
              <a:t>Sterberate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0,0003%  bei   0 bis 19 Jährigen</a:t>
            </a:r>
          </a:p>
          <a:p>
            <a:pPr marL="0" indent="0">
              <a:buNone/>
            </a:pPr>
            <a:r>
              <a:rPr lang="de-DE" dirty="0"/>
              <a:t>0,0002%  bei 20 bis 29 Jährigen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1400" dirty="0"/>
              <a:t>Statistisches Bundesamt</a:t>
            </a:r>
          </a:p>
        </p:txBody>
      </p:sp>
    </p:spTree>
    <p:extLst>
      <p:ext uri="{BB962C8B-B14F-4D97-AF65-F5344CB8AC3E}">
        <p14:creationId xmlns:p14="http://schemas.microsoft.com/office/powerpoint/2010/main" val="2644120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62C76B-DFB5-B696-1EBC-AF7F2C486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Häufigste Impfschäden der mRNA Injektion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4ABD5F0-8FE3-8681-06E6-12491F96A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9641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de-DE" dirty="0"/>
              <a:t>Herzmuskelentzündungen</a:t>
            </a:r>
          </a:p>
          <a:p>
            <a:pPr marL="514350" indent="-514350">
              <a:buAutoNum type="arabicPeriod"/>
            </a:pPr>
            <a:r>
              <a:rPr lang="de-DE" dirty="0"/>
              <a:t>Turbo Krebse</a:t>
            </a:r>
          </a:p>
          <a:p>
            <a:pPr marL="514350" indent="-514350">
              <a:buAutoNum type="arabicPeriod"/>
            </a:pPr>
            <a:r>
              <a:rPr lang="de-DE" dirty="0"/>
              <a:t>Autoimmunerkrankungen</a:t>
            </a:r>
          </a:p>
          <a:p>
            <a:pPr marL="514350" indent="-514350">
              <a:buAutoNum type="arabicPeriod"/>
            </a:pPr>
            <a:r>
              <a:rPr lang="de-DE" dirty="0"/>
              <a:t>Infektanfälligkeit (z.B. schwere Coronaverläufe)</a:t>
            </a:r>
          </a:p>
          <a:p>
            <a:pPr marL="514350" indent="-514350">
              <a:buAutoNum type="arabicPeriod"/>
            </a:pPr>
            <a:r>
              <a:rPr lang="de-DE" dirty="0"/>
              <a:t>Depression</a:t>
            </a:r>
          </a:p>
          <a:p>
            <a:pPr marL="514350" indent="-514350">
              <a:buAutoNum type="arabicPeriod"/>
            </a:pPr>
            <a:r>
              <a:rPr lang="de-DE" dirty="0"/>
              <a:t>Hippocampusdegeneration (Demenz, M. Alzheimer)</a:t>
            </a:r>
          </a:p>
          <a:p>
            <a:pPr marL="514350" indent="-514350">
              <a:buAutoNum type="arabicPeriod"/>
            </a:pPr>
            <a:r>
              <a:rPr lang="de-DE" dirty="0"/>
              <a:t>ADE Syndrom</a:t>
            </a:r>
          </a:p>
        </p:txBody>
      </p:sp>
    </p:spTree>
    <p:extLst>
      <p:ext uri="{BB962C8B-B14F-4D97-AF65-F5344CB8AC3E}">
        <p14:creationId xmlns:p14="http://schemas.microsoft.com/office/powerpoint/2010/main" val="677483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F64F5A-E881-E290-E799-818D9FE6A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72620"/>
            <a:ext cx="10515600" cy="2852737"/>
          </a:xfrm>
        </p:spPr>
        <p:txBody>
          <a:bodyPr>
            <a:normAutofit/>
          </a:bodyPr>
          <a:lstStyle/>
          <a:p>
            <a:r>
              <a:rPr lang="de-DE" sz="3200" b="1" u="sng" dirty="0"/>
              <a:t>Long Covid Syndrom                       Post </a:t>
            </a:r>
            <a:r>
              <a:rPr lang="de-DE" sz="3200" b="1" u="sng" dirty="0" err="1"/>
              <a:t>Vac</a:t>
            </a:r>
            <a:r>
              <a:rPr lang="de-DE" sz="3200" b="1" u="sng" dirty="0"/>
              <a:t> Syndrom</a:t>
            </a:r>
            <a:br>
              <a:rPr lang="de-DE" sz="3200" b="1" dirty="0"/>
            </a:br>
            <a:r>
              <a:rPr lang="de-DE" sz="2800" b="1" dirty="0"/>
              <a:t>Beschwerden eines Ungeimpften         Beschwerden eines Geimpften</a:t>
            </a:r>
            <a:br>
              <a:rPr lang="de-DE" sz="2800" b="1" dirty="0"/>
            </a:br>
            <a:r>
              <a:rPr lang="de-DE" sz="2800" b="1" dirty="0"/>
              <a:t>nach                                                           </a:t>
            </a:r>
            <a:r>
              <a:rPr lang="de-DE" sz="2800" b="1" dirty="0" err="1"/>
              <a:t>nach</a:t>
            </a:r>
            <a:r>
              <a:rPr lang="de-DE" sz="2800" b="1" dirty="0"/>
              <a:t>  </a:t>
            </a:r>
            <a:br>
              <a:rPr lang="de-DE" sz="2800" b="1" dirty="0"/>
            </a:br>
            <a:r>
              <a:rPr lang="de-DE" sz="2800" b="1" dirty="0"/>
              <a:t>einer Covid Infektion                               der Covid Impfung</a:t>
            </a:r>
            <a:br>
              <a:rPr lang="de-DE" sz="4400" dirty="0"/>
            </a:br>
            <a:endParaRPr lang="de-DE" sz="480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A2DD8A-8F5A-7821-7EFF-267FE12D82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solidFill>
                  <a:schemeClr val="tx1"/>
                </a:solidFill>
              </a:rPr>
              <a:t>Die meisten Long Covid Syndrome sind Post </a:t>
            </a:r>
            <a:r>
              <a:rPr lang="de-DE" sz="2800" dirty="0" err="1">
                <a:solidFill>
                  <a:schemeClr val="tx1"/>
                </a:solidFill>
              </a:rPr>
              <a:t>Vac</a:t>
            </a:r>
            <a:r>
              <a:rPr lang="de-DE" sz="2800" dirty="0">
                <a:solidFill>
                  <a:schemeClr val="tx1"/>
                </a:solidFill>
              </a:rPr>
              <a:t> Syndrome, </a:t>
            </a:r>
          </a:p>
          <a:p>
            <a:r>
              <a:rPr lang="de-DE" sz="2800">
                <a:solidFill>
                  <a:schemeClr val="tx1"/>
                </a:solidFill>
              </a:rPr>
              <a:t>also </a:t>
            </a:r>
            <a:r>
              <a:rPr lang="de-DE" sz="2800" dirty="0">
                <a:solidFill>
                  <a:schemeClr val="tx1"/>
                </a:solidFill>
              </a:rPr>
              <a:t>Beschwerden</a:t>
            </a:r>
            <a:r>
              <a:rPr lang="de-DE" sz="2800">
                <a:solidFill>
                  <a:schemeClr val="tx1"/>
                </a:solidFill>
              </a:rPr>
              <a:t>, </a:t>
            </a:r>
          </a:p>
          <a:p>
            <a:r>
              <a:rPr lang="de-DE" sz="2800">
                <a:solidFill>
                  <a:schemeClr val="tx1"/>
                </a:solidFill>
              </a:rPr>
              <a:t>die </a:t>
            </a:r>
            <a:r>
              <a:rPr lang="de-DE" sz="2800" dirty="0">
                <a:solidFill>
                  <a:schemeClr val="tx1"/>
                </a:solidFill>
              </a:rPr>
              <a:t>durch die mRNA Injektion verursacht sind.</a:t>
            </a:r>
          </a:p>
        </p:txBody>
      </p:sp>
    </p:spTree>
    <p:extLst>
      <p:ext uri="{BB962C8B-B14F-4D97-AF65-F5344CB8AC3E}">
        <p14:creationId xmlns:p14="http://schemas.microsoft.com/office/powerpoint/2010/main" val="205711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559</Words>
  <Application>Microsoft Office PowerPoint</Application>
  <PresentationFormat>Breitbild</PresentationFormat>
  <Paragraphs>99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8" baseType="lpstr">
      <vt:lpstr>Arial</vt:lpstr>
      <vt:lpstr>Bookman Old Style</vt:lpstr>
      <vt:lpstr>Calibri</vt:lpstr>
      <vt:lpstr>Calibri Light</vt:lpstr>
      <vt:lpstr>Office</vt:lpstr>
      <vt:lpstr>      Fluch oder Segen</vt:lpstr>
      <vt:lpstr>Dr. med. Astrid Nestvogel  Fachärztin für Psychosomatische Medizin</vt:lpstr>
      <vt:lpstr>    07.04.1948 </vt:lpstr>
      <vt:lpstr>Expansion der WHO durch:</vt:lpstr>
      <vt:lpstr>Fehlhandlungen der WHO</vt:lpstr>
      <vt:lpstr>Preisgünstige und wirksamere Alternativen zu mRNA</vt:lpstr>
      <vt:lpstr>Übersterblichkeit</vt:lpstr>
      <vt:lpstr>Häufigste Impfschäden der mRNA Injektion</vt:lpstr>
      <vt:lpstr>Long Covid Syndrom                       Post Vac Syndrom Beschwerden eines Ungeimpften         Beschwerden eines Geimpften nach                                                           nach   einer Covid Infektion                               der Covid Impfung </vt:lpstr>
      <vt:lpstr>Forderungen im Pandemievertrag</vt:lpstr>
      <vt:lpstr>Tedros Adhanom Ghebreyesus      Generaldirektor der WHO </vt:lpstr>
      <vt:lpstr>      Fluch oder Segen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Dr. med. Astrid Nestvogel</dc:creator>
  <cp:lastModifiedBy>Dr. med. Astrid Nestvogel</cp:lastModifiedBy>
  <cp:revision>6</cp:revision>
  <dcterms:created xsi:type="dcterms:W3CDTF">2024-06-18T13:19:40Z</dcterms:created>
  <dcterms:modified xsi:type="dcterms:W3CDTF">2024-06-26T17:06:39Z</dcterms:modified>
</cp:coreProperties>
</file>