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02" r:id="rId2"/>
    <p:sldId id="531" r:id="rId3"/>
    <p:sldId id="621" r:id="rId4"/>
    <p:sldId id="629" r:id="rId5"/>
    <p:sldId id="622" r:id="rId6"/>
    <p:sldId id="631" r:id="rId7"/>
    <p:sldId id="626" r:id="rId8"/>
    <p:sldId id="534" r:id="rId9"/>
    <p:sldId id="627" r:id="rId10"/>
    <p:sldId id="628" r:id="rId11"/>
    <p:sldId id="624" r:id="rId12"/>
    <p:sldId id="632" r:id="rId13"/>
    <p:sldId id="633" r:id="rId14"/>
    <p:sldId id="634" r:id="rId15"/>
  </p:sldIdLst>
  <p:sldSz cx="12192000" cy="6858000"/>
  <p:notesSz cx="6451600" cy="9321800"/>
  <p:defaultTextStyle>
    <a:defPPr>
      <a:defRPr lang="de-DE"/>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36" userDrawn="1">
          <p15:clr>
            <a:srgbClr val="A4A3A4"/>
          </p15:clr>
        </p15:guide>
        <p15:guide id="2" orient="horz" pos="4065" userDrawn="1">
          <p15:clr>
            <a:srgbClr val="A4A3A4"/>
          </p15:clr>
        </p15:guide>
        <p15:guide id="3" orient="horz" pos="1049" userDrawn="1">
          <p15:clr>
            <a:srgbClr val="A4A3A4"/>
          </p15:clr>
        </p15:guide>
        <p15:guide id="4" pos="2859" userDrawn="1">
          <p15:clr>
            <a:srgbClr val="A4A3A4"/>
          </p15:clr>
        </p15:guide>
        <p15:guide id="5" pos="3657" userDrawn="1">
          <p15:clr>
            <a:srgbClr val="A4A3A4"/>
          </p15:clr>
        </p15:guide>
        <p15:guide id="6" pos="423" userDrawn="1">
          <p15:clr>
            <a:srgbClr val="A4A3A4"/>
          </p15:clr>
        </p15:guide>
      </p15:sldGuideLst>
    </p:ext>
    <p:ext uri="{2D200454-40CA-4A62-9FC3-DE9A4176ACB9}">
      <p15:notesGuideLst xmlns:p15="http://schemas.microsoft.com/office/powerpoint/2012/main">
        <p15:guide id="1" orient="horz" pos="2936" userDrawn="1">
          <p15:clr>
            <a:srgbClr val="A4A3A4"/>
          </p15:clr>
        </p15:guide>
        <p15:guide id="2" pos="20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939393"/>
    <a:srgbClr val="9A9A9A"/>
    <a:srgbClr val="FFFFFF"/>
    <a:srgbClr val="A5A5A5"/>
    <a:srgbClr val="DE0B14"/>
    <a:srgbClr val="000000"/>
    <a:srgbClr val="FFD801"/>
    <a:srgbClr val="8FC7FF"/>
    <a:srgbClr val="FFA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3" autoAdjust="0"/>
    <p:restoredTop sz="91825" autoAdjust="0"/>
  </p:normalViewPr>
  <p:slideViewPr>
    <p:cSldViewPr snapToGrid="0" snapToObjects="1">
      <p:cViewPr>
        <p:scale>
          <a:sx n="100" d="100"/>
          <a:sy n="100" d="100"/>
        </p:scale>
        <p:origin x="360" y="168"/>
      </p:cViewPr>
      <p:guideLst>
        <p:guide orient="horz" pos="1636"/>
        <p:guide orient="horz" pos="4065"/>
        <p:guide orient="horz" pos="1049"/>
        <p:guide pos="2859"/>
        <p:guide pos="3657"/>
        <p:guide pos="42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132"/>
    </p:cViewPr>
  </p:sorterViewPr>
  <p:notesViewPr>
    <p:cSldViewPr snapToGrid="0" snapToObjects="1">
      <p:cViewPr varScale="1">
        <p:scale>
          <a:sx n="46" d="100"/>
          <a:sy n="46" d="100"/>
        </p:scale>
        <p:origin x="-1938" y="-114"/>
      </p:cViewPr>
      <p:guideLst>
        <p:guide orient="horz" pos="2936"/>
        <p:guide pos="20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1" descr="header_logo_neu2">
            <a:extLst>
              <a:ext uri="{FF2B5EF4-FFF2-40B4-BE49-F238E27FC236}">
                <a16:creationId xmlns:a16="http://schemas.microsoft.com/office/drawing/2014/main" id="{6B8095C1-95BC-482D-9FC8-DB6756F31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451600" cy="62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nackt_neu">
            <a:extLst>
              <a:ext uri="{FF2B5EF4-FFF2-40B4-BE49-F238E27FC236}">
                <a16:creationId xmlns:a16="http://schemas.microsoft.com/office/drawing/2014/main" id="{47AC6969-7AC8-4A51-91A4-F118C716F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999"/>
          <a:stretch>
            <a:fillRect/>
          </a:stretch>
        </p:blipFill>
        <p:spPr bwMode="auto">
          <a:xfrm>
            <a:off x="0" y="9139615"/>
            <a:ext cx="6451600" cy="18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9D88D104-32A3-41CC-8E29-BF2BC888CD69}"/>
              </a:ext>
            </a:extLst>
          </p:cNvPr>
          <p:cNvSpPr>
            <a:spLocks noGrp="1" noChangeArrowheads="1"/>
          </p:cNvSpPr>
          <p:nvPr>
            <p:ph type="ftr" sz="quarter" idx="2"/>
          </p:nvPr>
        </p:nvSpPr>
        <p:spPr bwMode="auto">
          <a:xfrm>
            <a:off x="0" y="9129494"/>
            <a:ext cx="4568922" cy="182185"/>
          </a:xfrm>
          <a:prstGeom prst="rect">
            <a:avLst/>
          </a:prstGeom>
          <a:noFill/>
          <a:ln w="9525" algn="ctr">
            <a:noFill/>
            <a:miter lim="800000"/>
            <a:headEnd/>
            <a:tailEnd/>
          </a:ln>
          <a:effectLst/>
        </p:spPr>
        <p:txBody>
          <a:bodyPr vert="horz" wrap="square" lIns="90080" tIns="45040" rIns="90080" bIns="16375" numCol="1" anchor="b" anchorCtr="0" compatLnSpc="1">
            <a:prstTxWarp prst="textNoShape">
              <a:avLst/>
            </a:prstTxWarp>
          </a:bodyPr>
          <a:lstStyle>
            <a:lvl1pPr defTabSz="899903" eaLnBrk="1" hangingPunct="1">
              <a:defRPr sz="900">
                <a:solidFill>
                  <a:srgbClr val="333333"/>
                </a:solidFill>
                <a:latin typeface="CorpoS" pitchFamily="2" charset="0"/>
              </a:defRPr>
            </a:lvl1pPr>
          </a:lstStyle>
          <a:p>
            <a:pPr>
              <a:defRPr/>
            </a:pPr>
            <a:r>
              <a:rPr lang="de-DE"/>
              <a:t>Abteilung     Titel der Präsentation, CorpoS, Bold (10pt), Datum</a:t>
            </a:r>
          </a:p>
        </p:txBody>
      </p:sp>
      <p:sp>
        <p:nvSpPr>
          <p:cNvPr id="6149" name="Rectangle 5">
            <a:extLst>
              <a:ext uri="{FF2B5EF4-FFF2-40B4-BE49-F238E27FC236}">
                <a16:creationId xmlns:a16="http://schemas.microsoft.com/office/drawing/2014/main" id="{60DC6821-F0A7-49ED-8C60-E99EAD0E6D30}"/>
              </a:ext>
            </a:extLst>
          </p:cNvPr>
          <p:cNvSpPr>
            <a:spLocks noGrp="1" noChangeArrowheads="1"/>
          </p:cNvSpPr>
          <p:nvPr>
            <p:ph type="sldNum" sz="quarter" idx="3"/>
          </p:nvPr>
        </p:nvSpPr>
        <p:spPr bwMode="auto">
          <a:xfrm>
            <a:off x="5096938" y="9129494"/>
            <a:ext cx="1354662" cy="183631"/>
          </a:xfrm>
          <a:prstGeom prst="rect">
            <a:avLst/>
          </a:prstGeom>
          <a:noFill/>
          <a:ln w="9525" algn="ctr">
            <a:noFill/>
            <a:miter lim="800000"/>
            <a:headEnd/>
            <a:tailEnd/>
          </a:ln>
          <a:effectLst/>
        </p:spPr>
        <p:txBody>
          <a:bodyPr vert="horz" wrap="square" lIns="90080" tIns="45040" rIns="90080" bIns="16375" numCol="1" anchor="b" anchorCtr="0" compatLnSpc="1">
            <a:prstTxWarp prst="textNoShape">
              <a:avLst/>
            </a:prstTxWarp>
          </a:bodyPr>
          <a:lstStyle>
            <a:lvl1pPr algn="r" defTabSz="899903" eaLnBrk="1" hangingPunct="1">
              <a:defRPr sz="900">
                <a:solidFill>
                  <a:srgbClr val="333333"/>
                </a:solidFill>
                <a:latin typeface="CorpoS"/>
              </a:defRPr>
            </a:lvl1pPr>
          </a:lstStyle>
          <a:p>
            <a:pPr>
              <a:defRPr/>
            </a:pPr>
            <a:fld id="{9D5ADF8A-0ABA-40B6-81AB-275E234F26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2" descr="footer_nackt_neu">
            <a:extLst>
              <a:ext uri="{FF2B5EF4-FFF2-40B4-BE49-F238E27FC236}">
                <a16:creationId xmlns:a16="http://schemas.microsoft.com/office/drawing/2014/main" id="{D6B3DBB7-F011-4CB6-B15E-83B706E98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99"/>
          <a:stretch>
            <a:fillRect/>
          </a:stretch>
        </p:blipFill>
        <p:spPr bwMode="auto">
          <a:xfrm>
            <a:off x="0" y="9139615"/>
            <a:ext cx="6451600" cy="18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a:extLst>
              <a:ext uri="{FF2B5EF4-FFF2-40B4-BE49-F238E27FC236}">
                <a16:creationId xmlns:a16="http://schemas.microsoft.com/office/drawing/2014/main" id="{79FB23AC-5CBE-43C1-9393-DB243AA70CEB}"/>
              </a:ext>
            </a:extLst>
          </p:cNvPr>
          <p:cNvSpPr>
            <a:spLocks noGrp="1" noChangeArrowheads="1"/>
          </p:cNvSpPr>
          <p:nvPr>
            <p:ph type="body" sz="quarter" idx="3"/>
          </p:nvPr>
        </p:nvSpPr>
        <p:spPr bwMode="auto">
          <a:xfrm>
            <a:off x="568411" y="4661623"/>
            <a:ext cx="5238319" cy="3961801"/>
          </a:xfrm>
          <a:prstGeom prst="rect">
            <a:avLst/>
          </a:prstGeom>
          <a:noFill/>
          <a:ln w="9525">
            <a:noFill/>
            <a:miter lim="800000"/>
            <a:headEnd/>
            <a:tailEnd/>
          </a:ln>
          <a:effectLst/>
        </p:spPr>
        <p:txBody>
          <a:bodyPr vert="horz" wrap="square" lIns="90080" tIns="45040" rIns="90080" bIns="4504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a:extLst>
              <a:ext uri="{FF2B5EF4-FFF2-40B4-BE49-F238E27FC236}">
                <a16:creationId xmlns:a16="http://schemas.microsoft.com/office/drawing/2014/main" id="{031D7164-3BD7-4002-AF43-B4BB35B7C3AE}"/>
              </a:ext>
            </a:extLst>
          </p:cNvPr>
          <p:cNvSpPr>
            <a:spLocks noGrp="1" noChangeArrowheads="1"/>
          </p:cNvSpPr>
          <p:nvPr>
            <p:ph type="ftr" sz="quarter" idx="4"/>
          </p:nvPr>
        </p:nvSpPr>
        <p:spPr bwMode="auto">
          <a:xfrm>
            <a:off x="0" y="9129494"/>
            <a:ext cx="4568922" cy="182185"/>
          </a:xfrm>
          <a:prstGeom prst="rect">
            <a:avLst/>
          </a:prstGeom>
          <a:noFill/>
          <a:ln w="9525" algn="ctr">
            <a:noFill/>
            <a:miter lim="800000"/>
            <a:headEnd/>
            <a:tailEnd/>
          </a:ln>
          <a:effectLst/>
        </p:spPr>
        <p:txBody>
          <a:bodyPr vert="horz" wrap="square" lIns="90080" tIns="45040" rIns="90080" bIns="16375" numCol="1" anchor="b" anchorCtr="0" compatLnSpc="1">
            <a:prstTxWarp prst="textNoShape">
              <a:avLst/>
            </a:prstTxWarp>
          </a:bodyPr>
          <a:lstStyle>
            <a:lvl1pPr defTabSz="899903" eaLnBrk="1" hangingPunct="1">
              <a:defRPr sz="900">
                <a:solidFill>
                  <a:srgbClr val="333333"/>
                </a:solidFill>
                <a:latin typeface="CorpoS" pitchFamily="2" charset="0"/>
              </a:defRPr>
            </a:lvl1pPr>
          </a:lstStyle>
          <a:p>
            <a:pPr>
              <a:defRPr/>
            </a:pPr>
            <a:r>
              <a:rPr lang="de-DE"/>
              <a:t>Abteilung     Titel der Präsentation, CorpoS, Bold (10pt), Datum</a:t>
            </a:r>
          </a:p>
        </p:txBody>
      </p:sp>
      <p:sp>
        <p:nvSpPr>
          <p:cNvPr id="5127" name="Rectangle 7">
            <a:extLst>
              <a:ext uri="{FF2B5EF4-FFF2-40B4-BE49-F238E27FC236}">
                <a16:creationId xmlns:a16="http://schemas.microsoft.com/office/drawing/2014/main" id="{A3B9827E-75AC-4D66-9F8B-1FBAFBC05462}"/>
              </a:ext>
            </a:extLst>
          </p:cNvPr>
          <p:cNvSpPr>
            <a:spLocks noGrp="1" noChangeArrowheads="1"/>
          </p:cNvSpPr>
          <p:nvPr>
            <p:ph type="sldNum" sz="quarter" idx="5"/>
          </p:nvPr>
        </p:nvSpPr>
        <p:spPr bwMode="auto">
          <a:xfrm>
            <a:off x="5088281" y="9129494"/>
            <a:ext cx="1356106" cy="182185"/>
          </a:xfrm>
          <a:prstGeom prst="rect">
            <a:avLst/>
          </a:prstGeom>
          <a:noFill/>
          <a:ln w="9525" algn="ctr">
            <a:noFill/>
            <a:miter lim="800000"/>
            <a:headEnd/>
            <a:tailEnd/>
          </a:ln>
          <a:effectLst/>
        </p:spPr>
        <p:txBody>
          <a:bodyPr vert="horz" wrap="square" lIns="90080" tIns="45040" rIns="90080" bIns="16375" numCol="1" anchor="b" anchorCtr="0" compatLnSpc="1">
            <a:prstTxWarp prst="textNoShape">
              <a:avLst/>
            </a:prstTxWarp>
          </a:bodyPr>
          <a:lstStyle>
            <a:lvl1pPr algn="r" defTabSz="899903" eaLnBrk="1" hangingPunct="1">
              <a:defRPr sz="900">
                <a:solidFill>
                  <a:srgbClr val="333333"/>
                </a:solidFill>
                <a:latin typeface="CorpoS"/>
              </a:defRPr>
            </a:lvl1pPr>
          </a:lstStyle>
          <a:p>
            <a:pPr>
              <a:defRPr/>
            </a:pPr>
            <a:fld id="{7B06A0FE-985C-4A1A-BBCD-05E0414E1E88}" type="slidenum">
              <a:rPr lang="de-DE" altLang="de-DE"/>
              <a:pPr>
                <a:defRPr/>
              </a:pPr>
              <a:t>‹Nr.›</a:t>
            </a:fld>
            <a:endParaRPr lang="de-DE" altLang="de-DE"/>
          </a:p>
        </p:txBody>
      </p:sp>
      <p:sp>
        <p:nvSpPr>
          <p:cNvPr id="3078" name="Rectangle 18">
            <a:extLst>
              <a:ext uri="{FF2B5EF4-FFF2-40B4-BE49-F238E27FC236}">
                <a16:creationId xmlns:a16="http://schemas.microsoft.com/office/drawing/2014/main" id="{502E10D4-8A8B-44F2-B10A-40EFAD3C201D}"/>
              </a:ext>
            </a:extLst>
          </p:cNvPr>
          <p:cNvSpPr>
            <a:spLocks noGrp="1" noRot="1" noChangeAspect="1" noChangeArrowheads="1" noTextEdit="1"/>
          </p:cNvSpPr>
          <p:nvPr>
            <p:ph type="sldImg" idx="2"/>
          </p:nvPr>
        </p:nvSpPr>
        <p:spPr bwMode="auto">
          <a:xfrm>
            <a:off x="-209550" y="931863"/>
            <a:ext cx="6215063" cy="3497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1441089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orpoS" pitchFamily="2" charset="0"/>
        <a:ea typeface="+mn-ea"/>
        <a:cs typeface="+mn-cs"/>
      </a:defRPr>
    </a:lvl1pPr>
    <a:lvl2pPr marL="179388" algn="l" rtl="0" eaLnBrk="0" fontAlgn="base" hangingPunct="0">
      <a:spcBef>
        <a:spcPct val="30000"/>
      </a:spcBef>
      <a:spcAft>
        <a:spcPct val="0"/>
      </a:spcAft>
      <a:defRPr sz="1200" kern="1200">
        <a:solidFill>
          <a:schemeClr val="tx1"/>
        </a:solidFill>
        <a:latin typeface="CorpoS" pitchFamily="2" charset="0"/>
        <a:ea typeface="+mn-ea"/>
        <a:cs typeface="+mn-cs"/>
      </a:defRPr>
    </a:lvl2pPr>
    <a:lvl3pPr marL="358775" algn="l" rtl="0" eaLnBrk="0" fontAlgn="base" hangingPunct="0">
      <a:spcBef>
        <a:spcPct val="30000"/>
      </a:spcBef>
      <a:spcAft>
        <a:spcPct val="0"/>
      </a:spcAft>
      <a:defRPr sz="1200" kern="1200">
        <a:solidFill>
          <a:schemeClr val="tx1"/>
        </a:solidFill>
        <a:latin typeface="CorpoS" pitchFamily="2" charset="0"/>
        <a:ea typeface="+mn-ea"/>
        <a:cs typeface="+mn-cs"/>
      </a:defRPr>
    </a:lvl3pPr>
    <a:lvl4pPr marL="538163" algn="l" rtl="0" eaLnBrk="0" fontAlgn="base" hangingPunct="0">
      <a:spcBef>
        <a:spcPct val="30000"/>
      </a:spcBef>
      <a:spcAft>
        <a:spcPct val="0"/>
      </a:spcAft>
      <a:defRPr sz="1200" kern="1200">
        <a:solidFill>
          <a:schemeClr val="tx1"/>
        </a:solidFill>
        <a:latin typeface="CorpoS" pitchFamily="2" charset="0"/>
        <a:ea typeface="+mn-ea"/>
        <a:cs typeface="+mn-cs"/>
      </a:defRPr>
    </a:lvl4pPr>
    <a:lvl5pPr marL="717550" algn="l" rtl="0" eaLnBrk="0" fontAlgn="base" hangingPunct="0">
      <a:spcBef>
        <a:spcPct val="30000"/>
      </a:spcBef>
      <a:spcAft>
        <a:spcPct val="0"/>
      </a:spcAft>
      <a:defRPr sz="1200" kern="1200">
        <a:solidFill>
          <a:schemeClr val="tx1"/>
        </a:solidFill>
        <a:latin typeface="Corpo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8FAE44C-9FAF-4465-94DC-424F019F4659}"/>
              </a:ext>
            </a:extLst>
          </p:cNvPr>
          <p:cNvSpPr>
            <a:spLocks noGrp="1" noRot="1" noChangeAspect="1" noChangeArrowheads="1" noTextEdit="1"/>
          </p:cNvSpPr>
          <p:nvPr>
            <p:ph type="sldImg"/>
          </p:nvPr>
        </p:nvSpPr>
        <p:spPr>
          <a:xfrm>
            <a:off x="-212725" y="931863"/>
            <a:ext cx="6215063" cy="3497262"/>
          </a:xfrm>
          <a:ln/>
        </p:spPr>
      </p:sp>
      <p:sp>
        <p:nvSpPr>
          <p:cNvPr id="6147" name="Rectangle 3">
            <a:extLst>
              <a:ext uri="{FF2B5EF4-FFF2-40B4-BE49-F238E27FC236}">
                <a16:creationId xmlns:a16="http://schemas.microsoft.com/office/drawing/2014/main" id="{503DEA47-09D6-41A8-B07C-BF1D5BCF7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CorpoS"/>
            </a:endParaRPr>
          </a:p>
        </p:txBody>
      </p:sp>
    </p:spTree>
    <p:extLst>
      <p:ext uri="{BB962C8B-B14F-4D97-AF65-F5344CB8AC3E}">
        <p14:creationId xmlns:p14="http://schemas.microsoft.com/office/powerpoint/2010/main" val="1062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F4DB-5306-5820-CF3D-0CF388C403D1}"/>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9E069137-A98C-1FB5-7DE2-88409A13F51D}"/>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9848AE05-90A6-790B-73A1-A97EE3B32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Im Fokus stehen hierbei der Umgang mit Umweltverschmutzung, dem demographischen Wandel, Bevölkerungswachstum, Finanzkrise oder Ressourcenknappheit. (später Klimawandel, CO2-Reduktion)</a:t>
            </a:r>
          </a:p>
          <a:p>
            <a:endParaRPr lang="de-DE" altLang="de-DE" dirty="0">
              <a:latin typeface="CorpoS"/>
            </a:endParaRPr>
          </a:p>
          <a:p>
            <a:r>
              <a:rPr lang="de-DE" altLang="de-DE" dirty="0">
                <a:latin typeface="CorpoS"/>
              </a:rPr>
              <a:t>„… Zum ersten Mal in der Geschichte ist eine fast vollständige Digitalisierung und Vernetzung möglich. Und welchen Bereich würden Sie in Anbetracht der Fülle an Technologien und Vernetzungsmöglichkeiten zu solch günstigen Preisen nicht mit intelligenter Technologie ausstatten? Welchen Service würden Sie Kunden, Bürgern, Studenten oder Patienten nicht anbieten? Wen oder was würden Sie nicht</a:t>
            </a:r>
          </a:p>
          <a:p>
            <a:r>
              <a:rPr lang="de-DE" altLang="de-DE" dirty="0">
                <a:latin typeface="CorpoS"/>
              </a:rPr>
              <a:t>miteinander vernetzen? Welche Daten würden Sie nicht nutzen, um zu neuen Erkenntnissen zu gelangen?“ – Sam Palmisano, IBM</a:t>
            </a:r>
          </a:p>
          <a:p>
            <a:endParaRPr lang="de-DE" altLang="de-DE" dirty="0">
              <a:latin typeface="CorpoS"/>
            </a:endParaRPr>
          </a:p>
        </p:txBody>
      </p:sp>
      <p:sp>
        <p:nvSpPr>
          <p:cNvPr id="17412" name="Fußzeilenplatzhalter 3">
            <a:extLst>
              <a:ext uri="{FF2B5EF4-FFF2-40B4-BE49-F238E27FC236}">
                <a16:creationId xmlns:a16="http://schemas.microsoft.com/office/drawing/2014/main" id="{1AB12A9B-2D2E-F6B5-95E4-A06D0A8B517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3453FC34-C77C-590C-A336-1F8DC0652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10</a:t>
            </a:fld>
            <a:endParaRPr lang="de-DE" altLang="de-DE" sz="900">
              <a:solidFill>
                <a:srgbClr val="333333"/>
              </a:solidFill>
              <a:latin typeface="CorpoS"/>
            </a:endParaRPr>
          </a:p>
        </p:txBody>
      </p:sp>
    </p:spTree>
    <p:extLst>
      <p:ext uri="{BB962C8B-B14F-4D97-AF65-F5344CB8AC3E}">
        <p14:creationId xmlns:p14="http://schemas.microsoft.com/office/powerpoint/2010/main" val="151267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0DE34-9D2D-ECE8-833E-84288E82C1AD}"/>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1C58C7CB-63EA-5827-8CF1-E96D65908224}"/>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64AB8545-7857-0E89-085D-35A35D9F62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531F2FBD-E7FC-DFDF-C5CD-80790BDD200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F27D34B5-2CB0-C41B-FEA5-F6B354F789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11</a:t>
            </a:fld>
            <a:endParaRPr lang="de-DE" altLang="de-DE" sz="900">
              <a:solidFill>
                <a:srgbClr val="333333"/>
              </a:solidFill>
              <a:latin typeface="CorpoS"/>
            </a:endParaRPr>
          </a:p>
        </p:txBody>
      </p:sp>
    </p:spTree>
    <p:extLst>
      <p:ext uri="{BB962C8B-B14F-4D97-AF65-F5344CB8AC3E}">
        <p14:creationId xmlns:p14="http://schemas.microsoft.com/office/powerpoint/2010/main" val="133113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F04FE-7C1A-6624-4B1E-BB9A75838500}"/>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21479060-BAA6-77B8-A465-120184803C70}"/>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E7633FB6-6694-0E3C-197E-B7CAEF9D50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6263A9DA-407A-731F-4FDB-A52C7CB0674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050665EF-7BEB-B050-61E9-EDE62C27C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12</a:t>
            </a:fld>
            <a:endParaRPr lang="de-DE" altLang="de-DE" sz="900">
              <a:solidFill>
                <a:srgbClr val="333333"/>
              </a:solidFill>
              <a:latin typeface="CorpoS"/>
            </a:endParaRPr>
          </a:p>
        </p:txBody>
      </p:sp>
    </p:spTree>
    <p:extLst>
      <p:ext uri="{BB962C8B-B14F-4D97-AF65-F5344CB8AC3E}">
        <p14:creationId xmlns:p14="http://schemas.microsoft.com/office/powerpoint/2010/main" val="47712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EACA0-46C7-1A38-7D18-9A6EAA3CD5F6}"/>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CF4FB1A1-FABE-3B97-D600-2DC091A4D3A3}"/>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5D12BCB1-BC99-3B20-47DB-07886C696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31E3752B-F90C-7707-E1C5-CF04A4D10D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21ECD251-AD99-FD71-FFDC-EC1AB16348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13</a:t>
            </a:fld>
            <a:endParaRPr lang="de-DE" altLang="de-DE" sz="900">
              <a:solidFill>
                <a:srgbClr val="333333"/>
              </a:solidFill>
              <a:latin typeface="CorpoS"/>
            </a:endParaRPr>
          </a:p>
        </p:txBody>
      </p:sp>
    </p:spTree>
    <p:extLst>
      <p:ext uri="{BB962C8B-B14F-4D97-AF65-F5344CB8AC3E}">
        <p14:creationId xmlns:p14="http://schemas.microsoft.com/office/powerpoint/2010/main" val="338614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7F2E-9177-D8CA-0F65-0368418C25D2}"/>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A6B20DCB-CC9E-D097-2DAF-07ABDC2AE38A}"/>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7221B1B9-1F38-B017-BF8A-79C2008F5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5C95688C-DFDF-0BD7-7610-03D634CB88A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B4019EFE-8CE2-F890-F9E2-64E908AD4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14</a:t>
            </a:fld>
            <a:endParaRPr lang="de-DE" altLang="de-DE" sz="900">
              <a:solidFill>
                <a:srgbClr val="333333"/>
              </a:solidFill>
              <a:latin typeface="CorpoS"/>
            </a:endParaRPr>
          </a:p>
        </p:txBody>
      </p:sp>
    </p:spTree>
    <p:extLst>
      <p:ext uri="{BB962C8B-B14F-4D97-AF65-F5344CB8AC3E}">
        <p14:creationId xmlns:p14="http://schemas.microsoft.com/office/powerpoint/2010/main" val="189953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514A6DC-47FF-4E96-8F08-818DEC94BB9A}"/>
              </a:ext>
            </a:extLst>
          </p:cNvPr>
          <p:cNvSpPr>
            <a:spLocks noGrp="1" noRot="1" noChangeAspect="1" noChangeArrowheads="1" noTextEdit="1"/>
          </p:cNvSpPr>
          <p:nvPr>
            <p:ph type="sldImg"/>
          </p:nvPr>
        </p:nvSpPr>
        <p:spPr>
          <a:xfrm>
            <a:off x="-212725" y="931863"/>
            <a:ext cx="6215063" cy="3497262"/>
          </a:xfrm>
          <a:ln/>
        </p:spPr>
      </p:sp>
      <p:sp>
        <p:nvSpPr>
          <p:cNvPr id="10243" name="Rectangle 3">
            <a:extLst>
              <a:ext uri="{FF2B5EF4-FFF2-40B4-BE49-F238E27FC236}">
                <a16:creationId xmlns:a16="http://schemas.microsoft.com/office/drawing/2014/main" id="{8A32DA74-D6BC-4547-9A18-7BB9D4030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CorpoS"/>
            </a:endParaRPr>
          </a:p>
        </p:txBody>
      </p:sp>
    </p:spTree>
    <p:extLst>
      <p:ext uri="{BB962C8B-B14F-4D97-AF65-F5344CB8AC3E}">
        <p14:creationId xmlns:p14="http://schemas.microsoft.com/office/powerpoint/2010/main" val="26499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1C9B6-8167-7F91-A7BF-2B29F72F825B}"/>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7DC28BA9-672C-802F-33DE-8021E50DFD44}"/>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428ADCEA-DE62-1D26-E0A3-E6BC9682C6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E9307DD0-85E1-8A12-3161-878FD22AB38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E1B2AED7-93F7-29AB-AAC9-C4540B805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3</a:t>
            </a:fld>
            <a:endParaRPr lang="de-DE" altLang="de-DE" sz="900">
              <a:solidFill>
                <a:srgbClr val="333333"/>
              </a:solidFill>
              <a:latin typeface="CorpoS"/>
            </a:endParaRPr>
          </a:p>
        </p:txBody>
      </p:sp>
    </p:spTree>
    <p:extLst>
      <p:ext uri="{BB962C8B-B14F-4D97-AF65-F5344CB8AC3E}">
        <p14:creationId xmlns:p14="http://schemas.microsoft.com/office/powerpoint/2010/main" val="28532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2268-0B0A-77E1-D40D-E2ABC0740ED9}"/>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86242F1D-FBD0-F08E-5165-908DA327A9E1}"/>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109FC289-68B2-C8A7-0EED-1CE09EEE7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1C7141B3-E46C-4317-07EB-B26910A35FA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B6ACB2AF-F1DA-D52A-FCC8-74A402CE9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4</a:t>
            </a:fld>
            <a:endParaRPr lang="de-DE" altLang="de-DE" sz="900">
              <a:solidFill>
                <a:srgbClr val="333333"/>
              </a:solidFill>
              <a:latin typeface="CorpoS"/>
            </a:endParaRPr>
          </a:p>
        </p:txBody>
      </p:sp>
    </p:spTree>
    <p:extLst>
      <p:ext uri="{BB962C8B-B14F-4D97-AF65-F5344CB8AC3E}">
        <p14:creationId xmlns:p14="http://schemas.microsoft.com/office/powerpoint/2010/main" val="154870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572BA-9877-075B-18F8-26C7104E7E2C}"/>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3CA0E985-46BD-67AE-639A-17A1603AF8B6}"/>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8BFD53F6-606A-916B-9EE0-618EC8418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C4D2BF68-63ED-D811-C802-0AB86858981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E7C35C02-8C0A-6396-9BDF-3CAE2CC38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5</a:t>
            </a:fld>
            <a:endParaRPr lang="de-DE" altLang="de-DE" sz="900">
              <a:solidFill>
                <a:srgbClr val="333333"/>
              </a:solidFill>
              <a:latin typeface="CorpoS"/>
            </a:endParaRPr>
          </a:p>
        </p:txBody>
      </p:sp>
    </p:spTree>
    <p:extLst>
      <p:ext uri="{BB962C8B-B14F-4D97-AF65-F5344CB8AC3E}">
        <p14:creationId xmlns:p14="http://schemas.microsoft.com/office/powerpoint/2010/main" val="36005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F5A3-9FEE-0FD6-903A-0B3CAAB274B0}"/>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DF02AC8B-CE60-0F9C-3A01-B81E55AC2489}"/>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335A4E5F-EB78-C360-F5FC-3DB52E4C78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B6AF5B8A-8F75-C07B-EE52-FB35E2DB4D3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40C9D698-AC37-7151-FE11-B79468CEF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6</a:t>
            </a:fld>
            <a:endParaRPr lang="de-DE" altLang="de-DE" sz="900">
              <a:solidFill>
                <a:srgbClr val="333333"/>
              </a:solidFill>
              <a:latin typeface="CorpoS"/>
            </a:endParaRPr>
          </a:p>
        </p:txBody>
      </p:sp>
    </p:spTree>
    <p:extLst>
      <p:ext uri="{BB962C8B-B14F-4D97-AF65-F5344CB8AC3E}">
        <p14:creationId xmlns:p14="http://schemas.microsoft.com/office/powerpoint/2010/main" val="396769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4CF52-E8AA-22A3-C41F-30DD71E8263F}"/>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5492CDD9-3E2C-CEA3-9F00-C11C8F4F87D6}"/>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5F199FFA-292D-7DAB-1875-0DD2F00749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 Zum ersten Mal in der Geschichte ist</a:t>
            </a:r>
          </a:p>
          <a:p>
            <a:r>
              <a:rPr lang="de-DE" altLang="de-DE" dirty="0">
                <a:latin typeface="CorpoS"/>
              </a:rPr>
              <a:t>eine fast vollständige Digitalisierung und</a:t>
            </a:r>
          </a:p>
          <a:p>
            <a:r>
              <a:rPr lang="de-DE" altLang="de-DE" dirty="0">
                <a:latin typeface="CorpoS"/>
              </a:rPr>
              <a:t>Vernetzung möglich. Und welchen Bereich</a:t>
            </a:r>
          </a:p>
          <a:p>
            <a:r>
              <a:rPr lang="de-DE" altLang="de-DE" dirty="0">
                <a:latin typeface="CorpoS"/>
              </a:rPr>
              <a:t>würden Sie in Anbetracht der Fülle an</a:t>
            </a:r>
          </a:p>
          <a:p>
            <a:r>
              <a:rPr lang="de-DE" altLang="de-DE" dirty="0">
                <a:latin typeface="CorpoS"/>
              </a:rPr>
              <a:t>Technologien und Vernetzungsmöglich-</a:t>
            </a:r>
          </a:p>
          <a:p>
            <a:r>
              <a:rPr lang="de-DE" altLang="de-DE" dirty="0" err="1">
                <a:latin typeface="CorpoS"/>
              </a:rPr>
              <a:t>keiten</a:t>
            </a:r>
            <a:r>
              <a:rPr lang="de-DE" altLang="de-DE" dirty="0">
                <a:latin typeface="CorpoS"/>
              </a:rPr>
              <a:t> zu solch günstigen Preisen nicht</a:t>
            </a:r>
          </a:p>
          <a:p>
            <a:r>
              <a:rPr lang="de-DE" altLang="de-DE" dirty="0">
                <a:latin typeface="CorpoS"/>
              </a:rPr>
              <a:t>mit intelligenter Technologie ausstatten?</a:t>
            </a:r>
          </a:p>
          <a:p>
            <a:r>
              <a:rPr lang="de-DE" altLang="de-DE" dirty="0">
                <a:latin typeface="CorpoS"/>
              </a:rPr>
              <a:t>Welchen Service würden Sie Kunden,</a:t>
            </a:r>
          </a:p>
          <a:p>
            <a:r>
              <a:rPr lang="de-DE" altLang="de-DE" dirty="0">
                <a:latin typeface="CorpoS"/>
              </a:rPr>
              <a:t>Bürgern, Studenten oder Patienten nicht</a:t>
            </a:r>
          </a:p>
          <a:p>
            <a:r>
              <a:rPr lang="de-DE" altLang="de-DE" dirty="0">
                <a:latin typeface="CorpoS"/>
              </a:rPr>
              <a:t>anbieten? Wen oder was würden Sie nicht</a:t>
            </a:r>
          </a:p>
          <a:p>
            <a:r>
              <a:rPr lang="de-DE" altLang="de-DE" dirty="0">
                <a:latin typeface="CorpoS"/>
              </a:rPr>
              <a:t>miteinander vernetzen? Welche Daten</a:t>
            </a:r>
          </a:p>
          <a:p>
            <a:r>
              <a:rPr lang="de-DE" altLang="de-DE" dirty="0">
                <a:latin typeface="CorpoS"/>
              </a:rPr>
              <a:t>würden Sie nicht nutzen, um zu neuen</a:t>
            </a:r>
          </a:p>
          <a:p>
            <a:r>
              <a:rPr lang="de-DE" altLang="de-DE" dirty="0">
                <a:latin typeface="CorpoS"/>
              </a:rPr>
              <a:t>Erkenntnissen zu gelangen?“</a:t>
            </a:r>
          </a:p>
          <a:p>
            <a:r>
              <a:rPr lang="de-DE" altLang="de-DE" dirty="0">
                <a:latin typeface="CorpoS"/>
              </a:rPr>
              <a:t>– Sam Palmisano,</a:t>
            </a:r>
          </a:p>
          <a:p>
            <a:endParaRPr lang="de-DE" altLang="de-DE" dirty="0">
              <a:latin typeface="CorpoS"/>
            </a:endParaRPr>
          </a:p>
        </p:txBody>
      </p:sp>
      <p:sp>
        <p:nvSpPr>
          <p:cNvPr id="17412" name="Fußzeilenplatzhalter 3">
            <a:extLst>
              <a:ext uri="{FF2B5EF4-FFF2-40B4-BE49-F238E27FC236}">
                <a16:creationId xmlns:a16="http://schemas.microsoft.com/office/drawing/2014/main" id="{4DC330E3-7CFD-2B65-32B3-53FE54293A5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C8DBFEB4-BAFE-C363-C84E-A138A75A7F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7</a:t>
            </a:fld>
            <a:endParaRPr lang="de-DE" altLang="de-DE" sz="900">
              <a:solidFill>
                <a:srgbClr val="333333"/>
              </a:solidFill>
              <a:latin typeface="CorpoS"/>
            </a:endParaRPr>
          </a:p>
        </p:txBody>
      </p:sp>
    </p:spTree>
    <p:extLst>
      <p:ext uri="{BB962C8B-B14F-4D97-AF65-F5344CB8AC3E}">
        <p14:creationId xmlns:p14="http://schemas.microsoft.com/office/powerpoint/2010/main" val="29082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8763ED32-DBFC-48D3-AAA2-6A4E8DA9F855}"/>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F2307454-385B-45BD-91DF-471EDCAB6A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Im Fokus stehen hierbei der Umgang mit Umweltverschmutzung, dem demographischen Wandel, Bevölkerungswachstum, Finanzkrise oder Ressourcenknappheit. (später Klimawandel, CO2-Reduktion)</a:t>
            </a:r>
          </a:p>
          <a:p>
            <a:endParaRPr lang="de-DE" altLang="de-DE" dirty="0">
              <a:latin typeface="CorpoS"/>
            </a:endParaRPr>
          </a:p>
          <a:p>
            <a:r>
              <a:rPr lang="de-DE" altLang="de-DE" dirty="0">
                <a:latin typeface="CorpoS"/>
              </a:rPr>
              <a:t>„… Zum ersten Mal in der Geschichte ist eine fast vollständige Digitalisierung und Vernetzung möglich. Und welchen Bereich würden Sie in Anbetracht der Fülle an Technologien und Vernetzungsmöglichkeiten zu solch günstigen Preisen nicht mit intelligenter Technologie ausstatten? Welchen Service würden Sie Kunden, Bürgern, Studenten oder Patienten nicht anbieten? Wen oder was würden Sie nicht</a:t>
            </a:r>
          </a:p>
          <a:p>
            <a:r>
              <a:rPr lang="de-DE" altLang="de-DE" dirty="0">
                <a:latin typeface="CorpoS"/>
              </a:rPr>
              <a:t>miteinander vernetzen? Welche Daten würden Sie nicht nutzen, um zu neuen Erkenntnissen zu gelangen?“ – Sam Palmisano, IBM</a:t>
            </a:r>
          </a:p>
          <a:p>
            <a:endParaRPr lang="de-DE" altLang="de-DE" dirty="0">
              <a:latin typeface="CorpoS"/>
            </a:endParaRPr>
          </a:p>
        </p:txBody>
      </p:sp>
      <p:sp>
        <p:nvSpPr>
          <p:cNvPr id="17412" name="Fußzeilenplatzhalter 3">
            <a:extLst>
              <a:ext uri="{FF2B5EF4-FFF2-40B4-BE49-F238E27FC236}">
                <a16:creationId xmlns:a16="http://schemas.microsoft.com/office/drawing/2014/main" id="{A2C59B38-D36D-444C-8777-DA4F6A30751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E5586E35-D58A-45F9-8576-AB3ADFB112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8</a:t>
            </a:fld>
            <a:endParaRPr lang="de-DE" altLang="de-DE" sz="900">
              <a:solidFill>
                <a:srgbClr val="333333"/>
              </a:solidFill>
              <a:latin typeface="CorpoS"/>
            </a:endParaRPr>
          </a:p>
        </p:txBody>
      </p:sp>
    </p:spTree>
    <p:extLst>
      <p:ext uri="{BB962C8B-B14F-4D97-AF65-F5344CB8AC3E}">
        <p14:creationId xmlns:p14="http://schemas.microsoft.com/office/powerpoint/2010/main" val="239703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028E7-14B2-8777-7BAB-4196725FBB91}"/>
            </a:ext>
          </a:extLst>
        </p:cNvPr>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D6CF61C3-7F06-F938-EECC-7C7FE115818C}"/>
              </a:ext>
            </a:extLst>
          </p:cNvPr>
          <p:cNvSpPr>
            <a:spLocks noGrp="1" noRot="1" noChangeAspect="1" noChangeArrowheads="1" noTextEdit="1"/>
          </p:cNvSpPr>
          <p:nvPr>
            <p:ph type="sldImg"/>
          </p:nvPr>
        </p:nvSpPr>
        <p:spPr>
          <a:xfrm>
            <a:off x="-209550" y="931863"/>
            <a:ext cx="6215063" cy="3497262"/>
          </a:xfrm>
          <a:ln/>
        </p:spPr>
      </p:sp>
      <p:sp>
        <p:nvSpPr>
          <p:cNvPr id="17411" name="Notizenplatzhalter 2">
            <a:extLst>
              <a:ext uri="{FF2B5EF4-FFF2-40B4-BE49-F238E27FC236}">
                <a16:creationId xmlns:a16="http://schemas.microsoft.com/office/drawing/2014/main" id="{8740096B-E9F2-8B70-7A99-4A167BE629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orpoS"/>
              </a:rPr>
              <a:t>Im Fokus stehen hierbei der Umgang mit Umweltverschmutzung, dem demographischen Wandel, Bevölkerungswachstum, Finanzkrise oder Ressourcenknappheit. (später Klimawandel, CO2-Reduktion)</a:t>
            </a:r>
          </a:p>
          <a:p>
            <a:endParaRPr lang="de-DE" altLang="de-DE" dirty="0">
              <a:latin typeface="CorpoS"/>
            </a:endParaRPr>
          </a:p>
          <a:p>
            <a:r>
              <a:rPr lang="de-DE" altLang="de-DE" dirty="0">
                <a:latin typeface="CorpoS"/>
              </a:rPr>
              <a:t>„… Zum ersten Mal in der Geschichte ist eine fast vollständige Digitalisierung und Vernetzung möglich. Und welchen Bereich würden Sie in Anbetracht der Fülle an Technologien und Vernetzungsmöglichkeiten zu solch günstigen Preisen nicht mit intelligenter Technologie ausstatten? Welchen Service würden Sie Kunden, Bürgern, Studenten oder Patienten nicht anbieten? Wen oder was würden Sie nicht</a:t>
            </a:r>
          </a:p>
          <a:p>
            <a:r>
              <a:rPr lang="de-DE" altLang="de-DE" dirty="0">
                <a:latin typeface="CorpoS"/>
              </a:rPr>
              <a:t>miteinander vernetzen? Welche Daten würden Sie nicht nutzen, um zu neuen Erkenntnissen zu gelangen?“ – Sam Palmisano, IBM</a:t>
            </a:r>
          </a:p>
          <a:p>
            <a:endParaRPr lang="de-DE" altLang="de-DE" dirty="0">
              <a:latin typeface="CorpoS"/>
            </a:endParaRPr>
          </a:p>
        </p:txBody>
      </p:sp>
      <p:sp>
        <p:nvSpPr>
          <p:cNvPr id="17412" name="Fußzeilenplatzhalter 3">
            <a:extLst>
              <a:ext uri="{FF2B5EF4-FFF2-40B4-BE49-F238E27FC236}">
                <a16:creationId xmlns:a16="http://schemas.microsoft.com/office/drawing/2014/main" id="{20A1B698-6A4D-1972-8178-339D7E64FD2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r>
              <a:rPr lang="de-DE" altLang="de-DE" sz="900">
                <a:solidFill>
                  <a:srgbClr val="333333"/>
                </a:solidFill>
                <a:latin typeface="CorpoS"/>
              </a:rPr>
              <a:t>Abteilung     Titel der Präsentation, CorpoS, Bold (10pt), Datum</a:t>
            </a:r>
          </a:p>
        </p:txBody>
      </p:sp>
      <p:sp>
        <p:nvSpPr>
          <p:cNvPr id="17413" name="Foliennummernplatzhalter 4">
            <a:extLst>
              <a:ext uri="{FF2B5EF4-FFF2-40B4-BE49-F238E27FC236}">
                <a16:creationId xmlns:a16="http://schemas.microsoft.com/office/drawing/2014/main" id="{92E84643-F882-8588-AFB9-FD50797CA7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899903">
              <a:defRPr sz="1500">
                <a:solidFill>
                  <a:schemeClr val="tx1"/>
                </a:solidFill>
                <a:latin typeface="Arial" panose="020B0604020202020204" pitchFamily="34" charset="0"/>
              </a:defRPr>
            </a:lvl1pPr>
            <a:lvl2pPr marL="676010" indent="-260004" defTabSz="899903">
              <a:defRPr sz="1500">
                <a:solidFill>
                  <a:schemeClr val="tx1"/>
                </a:solidFill>
                <a:latin typeface="Arial" panose="020B0604020202020204" pitchFamily="34" charset="0"/>
              </a:defRPr>
            </a:lvl2pPr>
            <a:lvl3pPr marL="1040016" indent="-208003" defTabSz="899903">
              <a:defRPr sz="1500">
                <a:solidFill>
                  <a:schemeClr val="tx1"/>
                </a:solidFill>
                <a:latin typeface="Arial" panose="020B0604020202020204" pitchFamily="34" charset="0"/>
              </a:defRPr>
            </a:lvl3pPr>
            <a:lvl4pPr marL="1456022" indent="-208003" defTabSz="899903">
              <a:defRPr sz="1500">
                <a:solidFill>
                  <a:schemeClr val="tx1"/>
                </a:solidFill>
                <a:latin typeface="Arial" panose="020B0604020202020204" pitchFamily="34" charset="0"/>
              </a:defRPr>
            </a:lvl4pPr>
            <a:lvl5pPr marL="1872028" indent="-208003" defTabSz="899903">
              <a:defRPr sz="1500">
                <a:solidFill>
                  <a:schemeClr val="tx1"/>
                </a:solidFill>
                <a:latin typeface="Arial" panose="020B0604020202020204" pitchFamily="34" charset="0"/>
              </a:defRPr>
            </a:lvl5pPr>
            <a:lvl6pPr marL="2288035" indent="-208003" defTabSz="899903" eaLnBrk="0" fontAlgn="base" hangingPunct="0">
              <a:spcBef>
                <a:spcPct val="0"/>
              </a:spcBef>
              <a:spcAft>
                <a:spcPct val="0"/>
              </a:spcAft>
              <a:defRPr sz="1500">
                <a:solidFill>
                  <a:schemeClr val="tx1"/>
                </a:solidFill>
                <a:latin typeface="Arial" panose="020B0604020202020204" pitchFamily="34" charset="0"/>
              </a:defRPr>
            </a:lvl6pPr>
            <a:lvl7pPr marL="2704041" indent="-208003" defTabSz="899903" eaLnBrk="0" fontAlgn="base" hangingPunct="0">
              <a:spcBef>
                <a:spcPct val="0"/>
              </a:spcBef>
              <a:spcAft>
                <a:spcPct val="0"/>
              </a:spcAft>
              <a:defRPr sz="1500">
                <a:solidFill>
                  <a:schemeClr val="tx1"/>
                </a:solidFill>
                <a:latin typeface="Arial" panose="020B0604020202020204" pitchFamily="34" charset="0"/>
              </a:defRPr>
            </a:lvl7pPr>
            <a:lvl8pPr marL="3120047" indent="-208003" defTabSz="899903" eaLnBrk="0" fontAlgn="base" hangingPunct="0">
              <a:spcBef>
                <a:spcPct val="0"/>
              </a:spcBef>
              <a:spcAft>
                <a:spcPct val="0"/>
              </a:spcAft>
              <a:defRPr sz="1500">
                <a:solidFill>
                  <a:schemeClr val="tx1"/>
                </a:solidFill>
                <a:latin typeface="Arial" panose="020B0604020202020204" pitchFamily="34" charset="0"/>
              </a:defRPr>
            </a:lvl8pPr>
            <a:lvl9pPr marL="3536053" indent="-208003" defTabSz="899903" eaLnBrk="0" fontAlgn="base" hangingPunct="0">
              <a:spcBef>
                <a:spcPct val="0"/>
              </a:spcBef>
              <a:spcAft>
                <a:spcPct val="0"/>
              </a:spcAft>
              <a:defRPr sz="1500">
                <a:solidFill>
                  <a:schemeClr val="tx1"/>
                </a:solidFill>
                <a:latin typeface="Arial" panose="020B0604020202020204" pitchFamily="34" charset="0"/>
              </a:defRPr>
            </a:lvl9pPr>
          </a:lstStyle>
          <a:p>
            <a:fld id="{8A2345EA-E742-44BC-B372-FCA18A48401E}" type="slidenum">
              <a:rPr lang="de-DE" altLang="de-DE" sz="900">
                <a:solidFill>
                  <a:srgbClr val="333333"/>
                </a:solidFill>
                <a:latin typeface="CorpoS"/>
              </a:rPr>
              <a:pPr/>
              <a:t>9</a:t>
            </a:fld>
            <a:endParaRPr lang="de-DE" altLang="de-DE" sz="900">
              <a:solidFill>
                <a:srgbClr val="333333"/>
              </a:solidFill>
              <a:latin typeface="CorpoS"/>
            </a:endParaRPr>
          </a:p>
        </p:txBody>
      </p:sp>
    </p:spTree>
    <p:extLst>
      <p:ext uri="{BB962C8B-B14F-4D97-AF65-F5344CB8AC3E}">
        <p14:creationId xmlns:p14="http://schemas.microsoft.com/office/powerpoint/2010/main" val="14377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DF6707A-83D7-4CA0-9FC1-7A795172D6C3}"/>
              </a:ext>
            </a:extLst>
          </p:cNvPr>
          <p:cNvSpPr>
            <a:spLocks noChangeArrowheads="1"/>
          </p:cNvSpPr>
          <p:nvPr userDrawn="1"/>
        </p:nvSpPr>
        <p:spPr bwMode="auto">
          <a:xfrm>
            <a:off x="0" y="-15875"/>
            <a:ext cx="12192000" cy="6878638"/>
          </a:xfrm>
          <a:prstGeom prst="rect">
            <a:avLst/>
          </a:prstGeom>
          <a:gradFill flip="none" rotWithShape="1">
            <a:gsLst>
              <a:gs pos="0">
                <a:srgbClr val="002060"/>
              </a:gs>
              <a:gs pos="100000">
                <a:schemeClr val="bg1"/>
              </a:gs>
            </a:gsLst>
            <a:lin ang="0" scaled="1"/>
            <a:tileRect/>
          </a:gradFill>
          <a:ln w="9525">
            <a:solidFill>
              <a:schemeClr val="tx1"/>
            </a:solidFill>
            <a:miter lim="800000"/>
            <a:headEnd/>
            <a:tailEnd/>
          </a:ln>
        </p:spPr>
        <p:txBody>
          <a:bodyPr wrap="none" lIns="90000" tIns="46800" rIns="90000" bIns="46800"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de-DE" altLang="de-DE" sz="1600"/>
          </a:p>
        </p:txBody>
      </p:sp>
    </p:spTree>
    <p:extLst>
      <p:ext uri="{BB962C8B-B14F-4D97-AF65-F5344CB8AC3E}">
        <p14:creationId xmlns:p14="http://schemas.microsoft.com/office/powerpoint/2010/main" val="255415350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010602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48700" y="1447801"/>
            <a:ext cx="2523067" cy="48752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079500" y="1447801"/>
            <a:ext cx="7366000" cy="48752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7300275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079500" y="1447800"/>
            <a:ext cx="10092267" cy="685800"/>
          </a:xfrm>
        </p:spPr>
        <p:txBody>
          <a:bodyPr/>
          <a:lstStyle/>
          <a:p>
            <a:r>
              <a:rPr lang="de-DE"/>
              <a:t>Titelmasterformat durch Klicken bearbeiten</a:t>
            </a:r>
          </a:p>
        </p:txBody>
      </p:sp>
      <p:sp>
        <p:nvSpPr>
          <p:cNvPr id="3" name="Textplatzhalter 2"/>
          <p:cNvSpPr>
            <a:spLocks noGrp="1"/>
          </p:cNvSpPr>
          <p:nvPr>
            <p:ph type="body" sz="half" idx="1"/>
          </p:nvPr>
        </p:nvSpPr>
        <p:spPr>
          <a:xfrm>
            <a:off x="1079500" y="2133601"/>
            <a:ext cx="4944533" cy="41894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6227234" y="2133601"/>
            <a:ext cx="4944533" cy="4189413"/>
          </a:xfrm>
        </p:spPr>
        <p:txBody>
          <a:bodyPr/>
          <a:lstStyle/>
          <a:p>
            <a:pPr lvl="0"/>
            <a:r>
              <a:rPr lang="de-DE" noProof="0"/>
              <a:t>Diagramm durch Klicken auf Symbol hinzufügen</a:t>
            </a:r>
          </a:p>
        </p:txBody>
      </p:sp>
    </p:spTree>
    <p:extLst>
      <p:ext uri="{BB962C8B-B14F-4D97-AF65-F5344CB8AC3E}">
        <p14:creationId xmlns:p14="http://schemas.microsoft.com/office/powerpoint/2010/main" val="373443225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079500" y="1447800"/>
            <a:ext cx="10092267" cy="685800"/>
          </a:xfrm>
        </p:spPr>
        <p:txBody>
          <a:bodyPr/>
          <a:lstStyle/>
          <a:p>
            <a:r>
              <a:rPr lang="de-DE"/>
              <a:t>Titelmasterformat durch Klicken bearbeiten</a:t>
            </a:r>
          </a:p>
        </p:txBody>
      </p:sp>
      <p:sp>
        <p:nvSpPr>
          <p:cNvPr id="3" name="Tabellenplatzhalter 2"/>
          <p:cNvSpPr>
            <a:spLocks noGrp="1"/>
          </p:cNvSpPr>
          <p:nvPr>
            <p:ph type="tbl" idx="1"/>
          </p:nvPr>
        </p:nvSpPr>
        <p:spPr>
          <a:xfrm>
            <a:off x="1079500" y="2133601"/>
            <a:ext cx="10092267" cy="4189413"/>
          </a:xfrm>
        </p:spPr>
        <p:txBody>
          <a:bodyPr/>
          <a:lstStyle/>
          <a:p>
            <a:pPr lvl="0"/>
            <a:endParaRPr lang="de-DE" noProof="0"/>
          </a:p>
        </p:txBody>
      </p:sp>
    </p:spTree>
    <p:extLst>
      <p:ext uri="{BB962C8B-B14F-4D97-AF65-F5344CB8AC3E}">
        <p14:creationId xmlns:p14="http://schemas.microsoft.com/office/powerpoint/2010/main" val="334324714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34463453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6505203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Titel 3">
            <a:extLst>
              <a:ext uri="{FF2B5EF4-FFF2-40B4-BE49-F238E27FC236}">
                <a16:creationId xmlns:a16="http://schemas.microsoft.com/office/drawing/2014/main" id="{29FCD76D-F2DC-4E38-89A6-1F067A34117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15244613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079500" y="2133601"/>
            <a:ext cx="4944533" cy="4189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27234" y="2133601"/>
            <a:ext cx="4944533" cy="4189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9826659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25883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48100615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2309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405752578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955655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55E25B61-116C-4DAD-8873-962005C3E3AD}"/>
              </a:ext>
            </a:extLst>
          </p:cNvPr>
          <p:cNvSpPr>
            <a:spLocks noChangeArrowheads="1"/>
          </p:cNvSpPr>
          <p:nvPr userDrawn="1"/>
        </p:nvSpPr>
        <p:spPr bwMode="auto">
          <a:xfrm>
            <a:off x="0" y="6610350"/>
            <a:ext cx="12192000" cy="228600"/>
          </a:xfrm>
          <a:prstGeom prst="rect">
            <a:avLst/>
          </a:prstGeom>
          <a:gradFill rotWithShape="1">
            <a:gsLst>
              <a:gs pos="0">
                <a:srgbClr val="002060"/>
              </a:gs>
              <a:gs pos="100000">
                <a:schemeClr val="bg1"/>
              </a:gs>
            </a:gsLst>
            <a:lin ang="0" scaled="1"/>
          </a:gradFill>
          <a:ln>
            <a:noFill/>
          </a:ln>
        </p:spPr>
        <p:txBody>
          <a:bodyPr wrap="none" lIns="90000" tIns="46800" rIns="90000" bIns="46800"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de-DE" altLang="de-DE" sz="1600"/>
          </a:p>
        </p:txBody>
      </p:sp>
      <p:sp>
        <p:nvSpPr>
          <p:cNvPr id="1027" name="Rectangle 2">
            <a:extLst>
              <a:ext uri="{FF2B5EF4-FFF2-40B4-BE49-F238E27FC236}">
                <a16:creationId xmlns:a16="http://schemas.microsoft.com/office/drawing/2014/main" id="{D35F41AD-1301-4844-8A6B-27AFA42380FB}"/>
              </a:ext>
            </a:extLst>
          </p:cNvPr>
          <p:cNvSpPr>
            <a:spLocks noGrp="1" noChangeArrowheads="1"/>
          </p:cNvSpPr>
          <p:nvPr>
            <p:ph type="title"/>
          </p:nvPr>
        </p:nvSpPr>
        <p:spPr bwMode="auto">
          <a:xfrm>
            <a:off x="1079500" y="1447800"/>
            <a:ext cx="100922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91440" bIns="45720" numCol="1" anchor="t" anchorCtr="0" compatLnSpc="1">
            <a:prstTxWarp prst="textNoShape">
              <a:avLst/>
            </a:prstTxWarp>
          </a:bodyPr>
          <a:lstStyle/>
          <a:p>
            <a:pPr lvl="0"/>
            <a:r>
              <a:rPr lang="de-DE" altLang="de-DE"/>
              <a:t>Mastertitelformat bearbeiten</a:t>
            </a:r>
          </a:p>
        </p:txBody>
      </p:sp>
      <p:sp>
        <p:nvSpPr>
          <p:cNvPr id="1028" name="Rectangle 3">
            <a:extLst>
              <a:ext uri="{FF2B5EF4-FFF2-40B4-BE49-F238E27FC236}">
                <a16:creationId xmlns:a16="http://schemas.microsoft.com/office/drawing/2014/main" id="{0EDCDC1F-951B-4E57-AC4C-DE9D96377653}"/>
              </a:ext>
            </a:extLst>
          </p:cNvPr>
          <p:cNvSpPr>
            <a:spLocks noGrp="1" noChangeArrowheads="1"/>
          </p:cNvSpPr>
          <p:nvPr>
            <p:ph type="body" idx="1"/>
          </p:nvPr>
        </p:nvSpPr>
        <p:spPr bwMode="auto">
          <a:xfrm>
            <a:off x="1079500" y="2133601"/>
            <a:ext cx="10092267"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8000" rIns="91440" bIns="3600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58" name="Rectangle 34">
            <a:extLst>
              <a:ext uri="{FF2B5EF4-FFF2-40B4-BE49-F238E27FC236}">
                <a16:creationId xmlns:a16="http://schemas.microsoft.com/office/drawing/2014/main" id="{F4E10C7F-CA4B-49A5-95E1-942AC4146721}"/>
              </a:ext>
            </a:extLst>
          </p:cNvPr>
          <p:cNvSpPr>
            <a:spLocks noChangeArrowheads="1"/>
          </p:cNvSpPr>
          <p:nvPr/>
        </p:nvSpPr>
        <p:spPr bwMode="auto">
          <a:xfrm>
            <a:off x="11140017" y="6600826"/>
            <a:ext cx="812800" cy="239713"/>
          </a:xfrm>
          <a:prstGeom prst="rect">
            <a:avLst/>
          </a:prstGeom>
          <a:noFill/>
          <a:ln w="9525" algn="ctr">
            <a:noFill/>
            <a:miter lim="800000"/>
            <a:headEnd/>
            <a:tailEnd/>
          </a:ln>
          <a:effectLst/>
        </p:spPr>
        <p:txBody>
          <a:bodyPr lIns="0"/>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defRPr/>
            </a:pPr>
            <a:r>
              <a:rPr lang="de-DE" altLang="de-DE" sz="900">
                <a:solidFill>
                  <a:srgbClr val="333333"/>
                </a:solidFill>
                <a:latin typeface="CorpoS"/>
              </a:rPr>
              <a:t>Folie </a:t>
            </a:r>
            <a:fld id="{4F044951-3339-4E34-85CB-14F4127B7285}" type="slidenum">
              <a:rPr lang="de-DE" altLang="de-DE" sz="900" smtClean="0">
                <a:solidFill>
                  <a:srgbClr val="333333"/>
                </a:solidFill>
                <a:latin typeface="CorpoS"/>
              </a:rPr>
              <a:pPr algn="r" eaLnBrk="1" hangingPunct="1">
                <a:defRPr/>
              </a:pPr>
              <a:t>‹Nr.›</a:t>
            </a:fld>
            <a:endParaRPr lang="de-DE" altLang="de-DE" sz="900">
              <a:solidFill>
                <a:srgbClr val="333333"/>
              </a:solidFill>
              <a:latin typeface="CorpoS"/>
            </a:endParaRPr>
          </a:p>
        </p:txBody>
      </p:sp>
      <p:sp>
        <p:nvSpPr>
          <p:cNvPr id="1030" name="Rectangle 35">
            <a:extLst>
              <a:ext uri="{FF2B5EF4-FFF2-40B4-BE49-F238E27FC236}">
                <a16:creationId xmlns:a16="http://schemas.microsoft.com/office/drawing/2014/main" id="{870CA76C-D239-4F53-BA1D-919440884965}"/>
              </a:ext>
            </a:extLst>
          </p:cNvPr>
          <p:cNvSpPr>
            <a:spLocks noChangeArrowheads="1"/>
          </p:cNvSpPr>
          <p:nvPr/>
        </p:nvSpPr>
        <p:spPr bwMode="auto">
          <a:xfrm>
            <a:off x="5109633" y="6610351"/>
            <a:ext cx="2550584" cy="239713"/>
          </a:xfrm>
          <a:prstGeom prst="rect">
            <a:avLst/>
          </a:prstGeom>
          <a:noFill/>
          <a:ln>
            <a:noFill/>
          </a:ln>
        </p:spPr>
        <p:txBody>
          <a:bodyPr lIns="0"/>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de-DE" altLang="de-DE" sz="900" dirty="0">
              <a:solidFill>
                <a:srgbClr val="333333"/>
              </a:solidFill>
              <a:latin typeface="CorpoS" pitchFamily="2" charset="0"/>
            </a:endParaRPr>
          </a:p>
        </p:txBody>
      </p:sp>
      <p:sp>
        <p:nvSpPr>
          <p:cNvPr id="1031" name="Rectangle 10">
            <a:extLst>
              <a:ext uri="{FF2B5EF4-FFF2-40B4-BE49-F238E27FC236}">
                <a16:creationId xmlns:a16="http://schemas.microsoft.com/office/drawing/2014/main" id="{F4138CEC-6886-43C3-B6EE-4DA0882D201F}"/>
              </a:ext>
            </a:extLst>
          </p:cNvPr>
          <p:cNvSpPr>
            <a:spLocks noChangeArrowheads="1"/>
          </p:cNvSpPr>
          <p:nvPr userDrawn="1"/>
        </p:nvSpPr>
        <p:spPr bwMode="auto">
          <a:xfrm>
            <a:off x="0" y="17461"/>
            <a:ext cx="12192000" cy="898525"/>
          </a:xfrm>
          <a:prstGeom prst="rect">
            <a:avLst/>
          </a:prstGeom>
          <a:gradFill rotWithShape="1">
            <a:gsLst>
              <a:gs pos="0">
                <a:srgbClr val="002060"/>
              </a:gs>
              <a:gs pos="100000">
                <a:schemeClr val="bg1"/>
              </a:gs>
            </a:gsLst>
            <a:lin ang="0" scaled="1"/>
          </a:gradFill>
          <a:ln>
            <a:noFill/>
          </a:ln>
        </p:spPr>
        <p:txBody>
          <a:bodyPr wrap="none" lIns="90000" tIns="46800" rIns="90000" bIns="46800"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defRPr/>
            </a:pPr>
            <a:endParaRPr lang="de-DE" altLang="de-DE" sz="1600"/>
          </a:p>
        </p:txBody>
      </p:sp>
      <p:sp>
        <p:nvSpPr>
          <p:cNvPr id="1032" name="Fußzeilenplatzhalter 3">
            <a:extLst>
              <a:ext uri="{FF2B5EF4-FFF2-40B4-BE49-F238E27FC236}">
                <a16:creationId xmlns:a16="http://schemas.microsoft.com/office/drawing/2014/main" id="{A84B1245-233E-4823-B4D9-E1A941A4ACF6}"/>
              </a:ext>
            </a:extLst>
          </p:cNvPr>
          <p:cNvSpPr txBox="1">
            <a:spLocks noGrp="1"/>
          </p:cNvSpPr>
          <p:nvPr userDrawn="1"/>
        </p:nvSpPr>
        <p:spPr bwMode="auto">
          <a:xfrm>
            <a:off x="436034" y="6610350"/>
            <a:ext cx="3943351" cy="228600"/>
          </a:xfrm>
          <a:prstGeom prst="rect">
            <a:avLst/>
          </a:prstGeom>
          <a:noFill/>
          <a:ln>
            <a:noFill/>
          </a:ln>
        </p:spPr>
        <p:txBody>
          <a:bodyPr lIns="0"/>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de-DE" altLang="de-DE" sz="900" dirty="0">
                <a:solidFill>
                  <a:schemeClr val="bg1"/>
                </a:solidFill>
              </a:rPr>
              <a:t>Medien-Klagemauer-TV </a:t>
            </a:r>
            <a:r>
              <a:rPr lang="de-DE" altLang="de-DE" sz="900" dirty="0">
                <a:solidFill>
                  <a:schemeClr val="bg1"/>
                </a:solidFill>
                <a:latin typeface="Calibri" panose="020F0502020204030204" pitchFamily="34" charset="0"/>
                <a:cs typeface="Calibri" panose="020F0502020204030204" pitchFamily="34" charset="0"/>
              </a:rPr>
              <a:t>•</a:t>
            </a:r>
            <a:r>
              <a:rPr lang="de-DE" altLang="de-DE" sz="900" dirty="0">
                <a:solidFill>
                  <a:schemeClr val="bg1"/>
                </a:solidFill>
              </a:rPr>
              <a:t> www.kla.tv</a:t>
            </a:r>
          </a:p>
        </p:txBody>
      </p:sp>
      <p:sp>
        <p:nvSpPr>
          <p:cNvPr id="11" name="Text Box 14">
            <a:extLst>
              <a:ext uri="{FF2B5EF4-FFF2-40B4-BE49-F238E27FC236}">
                <a16:creationId xmlns:a16="http://schemas.microsoft.com/office/drawing/2014/main" id="{A740F376-480A-4CD7-97F3-AB222C51D33D}"/>
              </a:ext>
            </a:extLst>
          </p:cNvPr>
          <p:cNvSpPr txBox="1">
            <a:spLocks noChangeArrowheads="1"/>
          </p:cNvSpPr>
          <p:nvPr userDrawn="1"/>
        </p:nvSpPr>
        <p:spPr bwMode="auto">
          <a:xfrm>
            <a:off x="112713" y="173244"/>
            <a:ext cx="922345" cy="586957"/>
          </a:xfrm>
          <a:prstGeom prst="rect">
            <a:avLst/>
          </a:prstGeom>
          <a:noFill/>
          <a:ln>
            <a:noFill/>
          </a:ln>
        </p:spPr>
        <p:txBody>
          <a:bodyPr wrap="none" lIns="90000" tIns="46800" rIns="90000" bIns="4680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de-DE" altLang="de-DE" sz="1600" b="1" dirty="0">
                <a:solidFill>
                  <a:schemeClr val="bg1"/>
                </a:solidFill>
                <a:latin typeface="Lucida Console" panose="020B0609040504020204" pitchFamily="49" charset="0"/>
              </a:rPr>
              <a:t>Smart</a:t>
            </a:r>
          </a:p>
          <a:p>
            <a:pPr eaLnBrk="1" hangingPunct="1">
              <a:defRPr/>
            </a:pPr>
            <a:r>
              <a:rPr lang="de-DE" altLang="de-DE" sz="1600" b="1" dirty="0">
                <a:solidFill>
                  <a:schemeClr val="bg1"/>
                </a:solidFill>
                <a:latin typeface="Lucida Console" panose="020B0609040504020204" pitchFamily="49" charset="0"/>
              </a:rPr>
              <a:t>  City</a:t>
            </a:r>
          </a:p>
        </p:txBody>
      </p:sp>
    </p:spTree>
  </p:cSld>
  <p:clrMap bg1="lt1" tx1="dk1" bg2="lt2" tx2="dk2" accent1="accent1" accent2="accent2" accent3="accent3" accent4="accent4" accent5="accent5" accent6="accent6" hlink="hlink" folHlink="folHlink"/>
  <p:sldLayoutIdLst>
    <p:sldLayoutId id="2147484453"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 id="2147484452" r:id="rId14"/>
  </p:sldLayoutIdLst>
  <p:transition spd="slow">
    <p:wipe/>
  </p:transition>
  <p:hf sldNum="0" hdr="0" dt="0"/>
  <p:txStyles>
    <p:title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p:titleStyle>
    <p:bodyStyle>
      <a:lvl1pPr marL="342900" indent="-342900" algn="l" rtl="0" eaLnBrk="0" fontAlgn="base" hangingPunct="0">
        <a:spcBef>
          <a:spcPct val="20000"/>
        </a:spcBef>
        <a:spcAft>
          <a:spcPct val="0"/>
        </a:spcAft>
        <a:buChar char="•"/>
        <a:defRPr sz="1600">
          <a:solidFill>
            <a:srgbClr val="666666"/>
          </a:solidFill>
          <a:latin typeface="+mn-lt"/>
          <a:ea typeface="+mn-ea"/>
          <a:cs typeface="+mn-cs"/>
        </a:defRPr>
      </a:lvl1pPr>
      <a:lvl2pPr marL="541338" indent="-180975" algn="l" rtl="0" eaLnBrk="0" fontAlgn="base" hangingPunct="0">
        <a:spcBef>
          <a:spcPct val="20000"/>
        </a:spcBef>
        <a:spcAft>
          <a:spcPct val="0"/>
        </a:spcAft>
        <a:buChar char="•"/>
        <a:defRPr sz="1400">
          <a:solidFill>
            <a:srgbClr val="666666"/>
          </a:solidFill>
          <a:latin typeface="+mn-lt"/>
        </a:defRPr>
      </a:lvl2pPr>
      <a:lvl3pPr marL="893763" indent="-173038" algn="l" rtl="0" eaLnBrk="0" fontAlgn="base" hangingPunct="0">
        <a:spcBef>
          <a:spcPct val="20000"/>
        </a:spcBef>
        <a:spcAft>
          <a:spcPct val="0"/>
        </a:spcAft>
        <a:buSzPct val="70000"/>
        <a:buFont typeface="Times" panose="02020603050405020304" pitchFamily="18" charset="0"/>
        <a:buChar char="•"/>
        <a:defRPr sz="1200">
          <a:solidFill>
            <a:srgbClr val="666666"/>
          </a:solidFill>
          <a:latin typeface="+mn-lt"/>
        </a:defRPr>
      </a:lvl3pPr>
      <a:lvl4pPr marL="1254125" indent="-180975" algn="l" rtl="0" eaLnBrk="0" fontAlgn="base" hangingPunct="0">
        <a:spcBef>
          <a:spcPct val="20000"/>
        </a:spcBef>
        <a:spcAft>
          <a:spcPct val="0"/>
        </a:spcAft>
        <a:buChar char="–"/>
        <a:defRPr sz="1200">
          <a:solidFill>
            <a:srgbClr val="666666"/>
          </a:solidFill>
          <a:latin typeface="+mn-lt"/>
        </a:defRPr>
      </a:lvl4pPr>
      <a:lvl5pPr marL="1614488" indent="-180975" algn="l" rtl="0" eaLnBrk="0" fontAlgn="base" hangingPunct="0">
        <a:spcBef>
          <a:spcPct val="20000"/>
        </a:spcBef>
        <a:spcAft>
          <a:spcPct val="0"/>
        </a:spcAft>
        <a:buFont typeface="Arial" panose="020B0604020202020204" pitchFamily="34" charset="0"/>
        <a:buChar char="–"/>
        <a:defRPr sz="1200">
          <a:solidFill>
            <a:srgbClr val="666666"/>
          </a:solidFill>
          <a:latin typeface="+mn-lt"/>
        </a:defRPr>
      </a:lvl5pPr>
      <a:lvl6pPr marL="2071688" indent="-180975" algn="l" rtl="0" eaLnBrk="1" fontAlgn="base" hangingPunct="1">
        <a:spcBef>
          <a:spcPct val="20000"/>
        </a:spcBef>
        <a:spcAft>
          <a:spcPct val="0"/>
        </a:spcAft>
        <a:buFont typeface="Arial" charset="0"/>
        <a:buChar char="–"/>
        <a:defRPr sz="1200">
          <a:solidFill>
            <a:srgbClr val="666666"/>
          </a:solidFill>
          <a:latin typeface="+mn-lt"/>
        </a:defRPr>
      </a:lvl6pPr>
      <a:lvl7pPr marL="2528888" indent="-180975" algn="l" rtl="0" eaLnBrk="1" fontAlgn="base" hangingPunct="1">
        <a:spcBef>
          <a:spcPct val="20000"/>
        </a:spcBef>
        <a:spcAft>
          <a:spcPct val="0"/>
        </a:spcAft>
        <a:buFont typeface="Arial" charset="0"/>
        <a:buChar char="–"/>
        <a:defRPr sz="1200">
          <a:solidFill>
            <a:srgbClr val="666666"/>
          </a:solidFill>
          <a:latin typeface="+mn-lt"/>
        </a:defRPr>
      </a:lvl7pPr>
      <a:lvl8pPr marL="2986088" indent="-180975" algn="l" rtl="0" eaLnBrk="1" fontAlgn="base" hangingPunct="1">
        <a:spcBef>
          <a:spcPct val="20000"/>
        </a:spcBef>
        <a:spcAft>
          <a:spcPct val="0"/>
        </a:spcAft>
        <a:buFont typeface="Arial" charset="0"/>
        <a:buChar char="–"/>
        <a:defRPr sz="1200">
          <a:solidFill>
            <a:srgbClr val="666666"/>
          </a:solidFill>
          <a:latin typeface="+mn-lt"/>
        </a:defRPr>
      </a:lvl8pPr>
      <a:lvl9pPr marL="3443288" indent="-180975" algn="l" rtl="0" eaLnBrk="1" fontAlgn="base" hangingPunct="1">
        <a:spcBef>
          <a:spcPct val="20000"/>
        </a:spcBef>
        <a:spcAft>
          <a:spcPct val="0"/>
        </a:spcAft>
        <a:buFont typeface="Arial" charset="0"/>
        <a:buChar char="–"/>
        <a:defRPr sz="12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27.png"/><Relationship Id="rId18" Type="http://schemas.openxmlformats.org/officeDocument/2006/relationships/image" Target="../media/image21.png"/><Relationship Id="rId26" Type="http://schemas.openxmlformats.org/officeDocument/2006/relationships/image" Target="../media/image18.png"/><Relationship Id="rId3" Type="http://schemas.openxmlformats.org/officeDocument/2006/relationships/image" Target="../media/image19.png"/><Relationship Id="rId21" Type="http://schemas.openxmlformats.org/officeDocument/2006/relationships/image" Target="../media/image24.png"/><Relationship Id="rId7" Type="http://schemas.openxmlformats.org/officeDocument/2006/relationships/image" Target="../media/image5.jpeg"/><Relationship Id="rId12" Type="http://schemas.openxmlformats.org/officeDocument/2006/relationships/image" Target="../media/image3.png"/><Relationship Id="rId17" Type="http://schemas.openxmlformats.org/officeDocument/2006/relationships/image" Target="../media/image29.jpeg"/><Relationship Id="rId25" Type="http://schemas.openxmlformats.org/officeDocument/2006/relationships/image" Target="../media/image17.png"/><Relationship Id="rId2" Type="http://schemas.openxmlformats.org/officeDocument/2006/relationships/notesSlide" Target="../notesSlides/notesSlide10.xml"/><Relationship Id="rId16" Type="http://schemas.openxmlformats.org/officeDocument/2006/relationships/image" Target="../media/image28.jpg"/><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9.png"/><Relationship Id="rId24" Type="http://schemas.openxmlformats.org/officeDocument/2006/relationships/image" Target="../media/image16.jpeg"/><Relationship Id="rId5" Type="http://schemas.openxmlformats.org/officeDocument/2006/relationships/image" Target="../media/image25.jpeg"/><Relationship Id="rId15" Type="http://schemas.openxmlformats.org/officeDocument/2006/relationships/image" Target="../media/image13.png"/><Relationship Id="rId23"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11.png"/><Relationship Id="rId14" Type="http://schemas.openxmlformats.org/officeDocument/2006/relationships/image" Target="../media/image20.png"/><Relationship Id="rId2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image" Target="../media/image3.pn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6.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png"/><Relationship Id="rId18" Type="http://schemas.openxmlformats.org/officeDocument/2006/relationships/image" Target="../media/image16.jpeg"/><Relationship Id="rId3"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22.png"/><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4.png"/><Relationship Id="rId10" Type="http://schemas.openxmlformats.org/officeDocument/2006/relationships/image" Target="../media/image13.png"/><Relationship Id="rId19" Type="http://schemas.openxmlformats.org/officeDocument/2006/relationships/image" Target="../media/image17.png"/><Relationship Id="rId4" Type="http://schemas.openxmlformats.org/officeDocument/2006/relationships/image" Target="../media/image10.jpg"/><Relationship Id="rId9" Type="http://schemas.openxmlformats.org/officeDocument/2006/relationships/image" Target="../media/image20.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F532059-4A9B-43BE-BD05-695F03633B40}"/>
              </a:ext>
            </a:extLst>
          </p:cNvPr>
          <p:cNvSpPr>
            <a:spLocks noChangeArrowheads="1"/>
          </p:cNvSpPr>
          <p:nvPr/>
        </p:nvSpPr>
        <p:spPr bwMode="auto">
          <a:xfrm>
            <a:off x="860120" y="418337"/>
            <a:ext cx="10471759" cy="6607614"/>
          </a:xfrm>
          <a:prstGeom prst="rect">
            <a:avLst/>
          </a:prstGeom>
          <a:noFill/>
          <a:ln>
            <a:noFill/>
          </a:ln>
        </p:spPr>
        <p:txBody>
          <a:bodyPr lIns="0" tIns="126000"/>
          <a:lstStyle>
            <a:lvl1pPr marL="622300" indent="-622300">
              <a:spcBef>
                <a:spcPct val="20000"/>
              </a:spcBef>
              <a:buChar char="•"/>
              <a:defRPr sz="1600">
                <a:solidFill>
                  <a:srgbClr val="666666"/>
                </a:solidFill>
                <a:latin typeface="CorpoS"/>
              </a:defRPr>
            </a:lvl1pPr>
            <a:lvl2pPr marL="742950" indent="-285750">
              <a:spcBef>
                <a:spcPct val="20000"/>
              </a:spcBef>
              <a:buChar char="•"/>
              <a:defRPr sz="1400">
                <a:solidFill>
                  <a:srgbClr val="666666"/>
                </a:solidFill>
                <a:latin typeface="CorpoS"/>
              </a:defRPr>
            </a:lvl2pPr>
            <a:lvl3pPr marL="1143000" indent="-228600">
              <a:spcBef>
                <a:spcPct val="20000"/>
              </a:spcBef>
              <a:buSzPct val="70000"/>
              <a:buFont typeface="Times" panose="02020603050405020304" pitchFamily="18" charset="0"/>
              <a:buChar char="•"/>
              <a:defRPr sz="1200">
                <a:solidFill>
                  <a:srgbClr val="666666"/>
                </a:solidFill>
                <a:latin typeface="CorpoS"/>
              </a:defRPr>
            </a:lvl3pPr>
            <a:lvl4pPr marL="1600200" indent="-228600">
              <a:spcBef>
                <a:spcPct val="20000"/>
              </a:spcBef>
              <a:buChar char="–"/>
              <a:defRPr sz="1200">
                <a:solidFill>
                  <a:srgbClr val="666666"/>
                </a:solidFill>
                <a:latin typeface="CorpoS"/>
              </a:defRPr>
            </a:lvl4pPr>
            <a:lvl5pPr marL="2057400" indent="-228600">
              <a:spcBef>
                <a:spcPct val="20000"/>
              </a:spcBef>
              <a:buFont typeface="Arial" panose="020B0604020202020204" pitchFamily="34" charset="0"/>
              <a:buChar char="–"/>
              <a:defRPr sz="1200">
                <a:solidFill>
                  <a:srgbClr val="666666"/>
                </a:solidFill>
                <a:latin typeface="CorpoS"/>
              </a:defRPr>
            </a:lvl5pPr>
            <a:lvl6pPr marL="25146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6pPr>
            <a:lvl7pPr marL="29718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7pPr>
            <a:lvl8pPr marL="34290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8pPr>
            <a:lvl9pPr marL="38862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9pPr>
          </a:lstStyle>
          <a:p>
            <a:pPr marL="0" indent="0" algn="ctr">
              <a:lnSpc>
                <a:spcPct val="105000"/>
              </a:lnSpc>
              <a:spcBef>
                <a:spcPct val="0"/>
              </a:spcBef>
              <a:buNone/>
              <a:defRPr/>
            </a:pPr>
            <a:r>
              <a:rPr lang="de-DE" altLang="de-DE" sz="3600" dirty="0">
                <a:solidFill>
                  <a:srgbClr val="333333"/>
                </a:solidFill>
                <a:latin typeface="Arial" panose="020B0604020202020204" pitchFamily="34" charset="0"/>
              </a:rPr>
              <a:t>Impulsvortrag</a:t>
            </a:r>
          </a:p>
          <a:p>
            <a:pPr marL="0" indent="0" algn="ctr">
              <a:lnSpc>
                <a:spcPct val="105000"/>
              </a:lnSpc>
              <a:spcBef>
                <a:spcPct val="0"/>
              </a:spcBef>
              <a:buFontTx/>
              <a:buNone/>
              <a:defRPr/>
            </a:pPr>
            <a:endParaRPr lang="de-DE" altLang="de-DE" sz="1200" b="1" dirty="0">
              <a:ln w="9525">
                <a:solidFill>
                  <a:srgbClr val="C00000"/>
                </a:solidFill>
              </a:ln>
              <a:solidFill>
                <a:srgbClr val="FF0000"/>
              </a:solidFill>
              <a:latin typeface="Arial" panose="020B0604020202020204" pitchFamily="34" charset="0"/>
            </a:endParaRPr>
          </a:p>
          <a:p>
            <a:pPr marL="0" indent="0" algn="ctr">
              <a:lnSpc>
                <a:spcPct val="105000"/>
              </a:lnSpc>
              <a:spcBef>
                <a:spcPct val="0"/>
              </a:spcBef>
              <a:buFontTx/>
              <a:buNone/>
              <a:defRPr/>
            </a:pPr>
            <a:endParaRPr lang="de-DE" altLang="de-DE" sz="1200" b="1" dirty="0">
              <a:ln w="9525">
                <a:solidFill>
                  <a:srgbClr val="C00000"/>
                </a:solidFill>
              </a:ln>
              <a:solidFill>
                <a:srgbClr val="FF0000"/>
              </a:solidFill>
              <a:latin typeface="Arial" panose="020B0604020202020204" pitchFamily="34" charset="0"/>
            </a:endParaRPr>
          </a:p>
          <a:p>
            <a:pPr marL="0" indent="0" algn="ctr">
              <a:lnSpc>
                <a:spcPct val="105000"/>
              </a:lnSpc>
              <a:spcBef>
                <a:spcPct val="0"/>
              </a:spcBef>
              <a:buFontTx/>
              <a:buNone/>
              <a:defRPr/>
            </a:pPr>
            <a:endParaRPr lang="de-DE" altLang="de-DE" sz="1200" b="1" dirty="0">
              <a:ln w="9525">
                <a:solidFill>
                  <a:srgbClr val="C00000"/>
                </a:solidFill>
              </a:ln>
              <a:solidFill>
                <a:srgbClr val="FF0000"/>
              </a:solidFill>
              <a:latin typeface="Arial" panose="020B0604020202020204" pitchFamily="34" charset="0"/>
            </a:endParaRPr>
          </a:p>
          <a:p>
            <a:pPr marL="0" indent="0" algn="ctr">
              <a:lnSpc>
                <a:spcPct val="105000"/>
              </a:lnSpc>
              <a:spcBef>
                <a:spcPct val="0"/>
              </a:spcBef>
              <a:buFontTx/>
              <a:buNone/>
              <a:defRPr/>
            </a:pPr>
            <a:endParaRPr lang="de-DE" altLang="de-DE" sz="1200" b="1" dirty="0">
              <a:ln w="9525">
                <a:solidFill>
                  <a:srgbClr val="C00000"/>
                </a:solidFill>
              </a:ln>
              <a:solidFill>
                <a:srgbClr val="FF0000"/>
              </a:solidFill>
              <a:latin typeface="Arial" panose="020B0604020202020204" pitchFamily="34" charset="0"/>
            </a:endParaRPr>
          </a:p>
          <a:p>
            <a:pPr marL="0" indent="0" algn="ctr">
              <a:lnSpc>
                <a:spcPct val="105000"/>
              </a:lnSpc>
              <a:spcBef>
                <a:spcPct val="0"/>
              </a:spcBef>
              <a:buFontTx/>
              <a:buNone/>
              <a:defRPr/>
            </a:pPr>
            <a:endParaRPr lang="de-DE" altLang="de-DE" sz="1200" b="1" dirty="0">
              <a:ln w="9525">
                <a:solidFill>
                  <a:srgbClr val="C00000"/>
                </a:solidFill>
              </a:ln>
              <a:solidFill>
                <a:srgbClr val="FF0000"/>
              </a:solidFill>
              <a:latin typeface="Arial" panose="020B0604020202020204" pitchFamily="34" charset="0"/>
            </a:endParaRPr>
          </a:p>
          <a:p>
            <a:pPr marL="0" indent="0" algn="ctr">
              <a:lnSpc>
                <a:spcPct val="105000"/>
              </a:lnSpc>
              <a:spcBef>
                <a:spcPct val="0"/>
              </a:spcBef>
              <a:buFontTx/>
              <a:buNone/>
              <a:defRPr/>
            </a:pPr>
            <a:r>
              <a:rPr lang="de-DE" altLang="de-DE" sz="8000" dirty="0">
                <a:ln w="9525">
                  <a:solidFill>
                    <a:schemeClr val="accent2">
                      <a:lumMod val="75000"/>
                    </a:schemeClr>
                  </a:solidFill>
                </a:ln>
                <a:solidFill>
                  <a:schemeClr val="accent6">
                    <a:lumMod val="90000"/>
                    <a:lumOff val="10000"/>
                  </a:schemeClr>
                </a:solidFill>
                <a:latin typeface="Lucida Console" panose="020B0609040504020204" pitchFamily="49" charset="0"/>
              </a:rPr>
              <a:t>Smart City</a:t>
            </a:r>
            <a:br>
              <a:rPr lang="de-DE" altLang="de-DE" sz="8000" dirty="0">
                <a:ln w="9525">
                  <a:solidFill>
                    <a:schemeClr val="accent2">
                      <a:lumMod val="75000"/>
                    </a:schemeClr>
                  </a:solidFill>
                </a:ln>
                <a:solidFill>
                  <a:schemeClr val="accent6">
                    <a:lumMod val="90000"/>
                    <a:lumOff val="10000"/>
                  </a:schemeClr>
                </a:solidFill>
                <a:latin typeface="Arial" panose="020B0604020202020204" pitchFamily="34" charset="0"/>
              </a:rPr>
            </a:br>
            <a:r>
              <a:rPr lang="de-DE" altLang="de-DE" sz="5400" dirty="0">
                <a:ln w="9525">
                  <a:solidFill>
                    <a:schemeClr val="accent2">
                      <a:lumMod val="75000"/>
                    </a:schemeClr>
                  </a:solidFill>
                </a:ln>
                <a:solidFill>
                  <a:schemeClr val="accent6">
                    <a:lumMod val="90000"/>
                    <a:lumOff val="10000"/>
                  </a:schemeClr>
                </a:solidFill>
                <a:latin typeface="Lucida Console" panose="020B0609040504020204" pitchFamily="49" charset="0"/>
              </a:rPr>
              <a:t>Was verlieren wir?</a:t>
            </a:r>
          </a:p>
          <a:p>
            <a:pPr marL="0" indent="0" algn="ctr">
              <a:lnSpc>
                <a:spcPct val="105000"/>
              </a:lnSpc>
              <a:spcBef>
                <a:spcPct val="0"/>
              </a:spcBef>
              <a:buFontTx/>
              <a:buNone/>
              <a:defRPr/>
            </a:pPr>
            <a:endParaRPr lang="de-DE" altLang="de-DE" sz="4000" dirty="0">
              <a:ln w="9525">
                <a:solidFill>
                  <a:schemeClr val="accent2">
                    <a:lumMod val="75000"/>
                  </a:schemeClr>
                </a:solidFill>
              </a:ln>
              <a:solidFill>
                <a:schemeClr val="accent6">
                  <a:lumMod val="90000"/>
                  <a:lumOff val="10000"/>
                </a:schemeClr>
              </a:solidFill>
              <a:latin typeface="Lucida Console" panose="020B0609040504020204" pitchFamily="49" charset="0"/>
            </a:endParaRPr>
          </a:p>
          <a:p>
            <a:pPr marL="0" indent="0" algn="ctr">
              <a:lnSpc>
                <a:spcPct val="105000"/>
              </a:lnSpc>
              <a:spcBef>
                <a:spcPct val="0"/>
              </a:spcBef>
              <a:buFontTx/>
              <a:buNone/>
              <a:defRPr/>
            </a:pPr>
            <a:endParaRPr lang="de-DE" altLang="de-DE" sz="1400" dirty="0">
              <a:solidFill>
                <a:schemeClr val="tx1"/>
              </a:solidFill>
              <a:latin typeface="Arial" panose="020B0604020202020204" pitchFamily="34" charset="0"/>
            </a:endParaRPr>
          </a:p>
          <a:p>
            <a:pPr marL="0" indent="0" algn="ctr">
              <a:lnSpc>
                <a:spcPct val="105000"/>
              </a:lnSpc>
              <a:spcBef>
                <a:spcPct val="0"/>
              </a:spcBef>
              <a:buNone/>
              <a:defRPr/>
            </a:pPr>
            <a:endParaRPr lang="de-DE" altLang="de-DE" sz="800" dirty="0">
              <a:solidFill>
                <a:srgbClr val="000000"/>
              </a:solidFill>
              <a:latin typeface="Arial" panose="020B0604020202020204" pitchFamily="34" charset="0"/>
            </a:endParaRPr>
          </a:p>
          <a:p>
            <a:pPr marL="0" indent="0" algn="ctr">
              <a:lnSpc>
                <a:spcPct val="105000"/>
              </a:lnSpc>
              <a:spcBef>
                <a:spcPct val="0"/>
              </a:spcBef>
              <a:buFontTx/>
              <a:buNone/>
              <a:defRPr/>
            </a:pPr>
            <a:r>
              <a:rPr lang="de-DE" altLang="de-DE" sz="2800" b="1" dirty="0">
                <a:solidFill>
                  <a:schemeClr val="accent6">
                    <a:lumMod val="90000"/>
                    <a:lumOff val="10000"/>
                  </a:schemeClr>
                </a:solidFill>
                <a:latin typeface="Arial" panose="020B0604020202020204" pitchFamily="34" charset="0"/>
              </a:rPr>
              <a:t>www.kla.tv/smartcity</a:t>
            </a:r>
            <a:br>
              <a:rPr lang="de-DE" altLang="de-DE" sz="2000" dirty="0">
                <a:solidFill>
                  <a:srgbClr val="000000"/>
                </a:solidFill>
                <a:latin typeface="Arial" panose="020B0604020202020204" pitchFamily="34" charset="0"/>
              </a:rPr>
            </a:br>
            <a:endParaRPr lang="de-DE" altLang="de-DE" sz="1200" dirty="0">
              <a:solidFill>
                <a:srgbClr val="000000"/>
              </a:solidFill>
              <a:latin typeface="Arial" panose="020B0604020202020204" pitchFamily="34" charset="0"/>
            </a:endParaRPr>
          </a:p>
          <a:p>
            <a:pPr marL="0" indent="0" algn="ctr">
              <a:lnSpc>
                <a:spcPct val="105000"/>
              </a:lnSpc>
              <a:spcBef>
                <a:spcPct val="0"/>
              </a:spcBef>
              <a:buNone/>
              <a:defRPr/>
            </a:pPr>
            <a:r>
              <a:rPr lang="de-DE" altLang="de-DE" sz="2000" dirty="0">
                <a:solidFill>
                  <a:srgbClr val="000000"/>
                </a:solidFill>
                <a:latin typeface="Arial" panose="020B0604020202020204" pitchFamily="34" charset="0"/>
              </a:rPr>
              <a:t>Chris A. Sachs  - chris.sachs@kla.tv</a:t>
            </a:r>
            <a:endParaRPr lang="de-DE" altLang="de-DE" sz="800" dirty="0">
              <a:solidFill>
                <a:srgbClr val="000000"/>
              </a:solidFill>
              <a:latin typeface="Arial" panose="020B0604020202020204" pitchFamily="34" charset="0"/>
            </a:endParaRPr>
          </a:p>
          <a:p>
            <a:pPr marL="0" indent="0" algn="ctr">
              <a:lnSpc>
                <a:spcPct val="105000"/>
              </a:lnSpc>
              <a:spcBef>
                <a:spcPct val="0"/>
              </a:spcBef>
              <a:buFontTx/>
              <a:buNone/>
              <a:defRPr/>
            </a:pPr>
            <a:r>
              <a:rPr lang="de-DE" altLang="de-DE" sz="2400" dirty="0">
                <a:solidFill>
                  <a:srgbClr val="333333"/>
                </a:solidFill>
                <a:latin typeface="Arial" panose="020B0604020202020204" pitchFamily="34" charset="0"/>
              </a:rPr>
              <a:t>Cottbus, 17. April 2026</a:t>
            </a:r>
            <a:endParaRPr lang="de-DE" altLang="de-DE" sz="1200" dirty="0">
              <a:solidFill>
                <a:srgbClr val="333333"/>
              </a:solidFill>
              <a:latin typeface="Arial" panose="020B0604020202020204" pitchFamily="34"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1153-9DAF-084A-1044-9EB189C8DBC6}"/>
            </a:ext>
          </a:extLst>
        </p:cNvPr>
        <p:cNvGrpSpPr/>
        <p:nvPr/>
      </p:nvGrpSpPr>
      <p:grpSpPr>
        <a:xfrm>
          <a:off x="0" y="0"/>
          <a:ext cx="0" cy="0"/>
          <a:chOff x="0" y="0"/>
          <a:chExt cx="0" cy="0"/>
        </a:xfrm>
      </p:grpSpPr>
      <p:pic>
        <p:nvPicPr>
          <p:cNvPr id="13" name="Picture 16" descr="Ericsson - R380s | Mobile Phone Museum">
            <a:extLst>
              <a:ext uri="{FF2B5EF4-FFF2-40B4-BE49-F238E27FC236}">
                <a16:creationId xmlns:a16="http://schemas.microsoft.com/office/drawing/2014/main" id="{3506EF6F-D920-8D84-F5D2-0676CAAC0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33" r="30757"/>
          <a:stretch>
            <a:fillRect/>
          </a:stretch>
        </p:blipFill>
        <p:spPr bwMode="auto">
          <a:xfrm rot="5400000">
            <a:off x="2225753" y="3033528"/>
            <a:ext cx="664708" cy="2473472"/>
          </a:xfrm>
          <a:prstGeom prst="rect">
            <a:avLst/>
          </a:prstGeom>
          <a:noFill/>
          <a:extLst>
            <a:ext uri="{909E8E84-426E-40DD-AFC4-6F175D3DCCD1}">
              <a14:hiddenFill xmlns:a14="http://schemas.microsoft.com/office/drawing/2010/main">
                <a:solidFill>
                  <a:srgbClr val="FFFFFF"/>
                </a:solidFill>
              </a14:hiddenFill>
            </a:ext>
          </a:extLst>
        </p:spPr>
      </p:pic>
      <p:pic>
        <p:nvPicPr>
          <p:cNvPr id="55" name="Grafik 54">
            <a:extLst>
              <a:ext uri="{FF2B5EF4-FFF2-40B4-BE49-F238E27FC236}">
                <a16:creationId xmlns:a16="http://schemas.microsoft.com/office/drawing/2014/main" id="{AF1443E6-20C9-602B-E6C4-0985F60659DF}"/>
              </a:ext>
            </a:extLst>
          </p:cNvPr>
          <p:cNvPicPr>
            <a:picLocks noChangeAspect="1"/>
          </p:cNvPicPr>
          <p:nvPr/>
        </p:nvPicPr>
        <p:blipFill>
          <a:blip r:embed="rId4">
            <a:extLst>
              <a:ext uri="{28A0092B-C50C-407E-A947-70E740481C1C}">
                <a14:useLocalDpi xmlns:a14="http://schemas.microsoft.com/office/drawing/2010/main" val="0"/>
              </a:ext>
            </a:extLst>
          </a:blip>
          <a:srcRect l="15349" t="15760" r="14056" b="16746"/>
          <a:stretch>
            <a:fillRect/>
          </a:stretch>
        </p:blipFill>
        <p:spPr>
          <a:xfrm>
            <a:off x="8245490" y="4682750"/>
            <a:ext cx="852369" cy="814933"/>
          </a:xfrm>
          <a:prstGeom prst="rect">
            <a:avLst/>
          </a:prstGeom>
        </p:spPr>
      </p:pic>
      <p:pic>
        <p:nvPicPr>
          <p:cNvPr id="8196" name="Picture 4" descr="Symbol für die kontaktlose Zahlungslinie des Smartphones in der Hand  halten. nfc-technologie im handygeld zahlt lineares piktogramm. Symbol für  die Umrisse der digitalen Pay-Welle für Mobiltelefone. editierbarer Strich.  isolierte Vektorillustration ...">
            <a:extLst>
              <a:ext uri="{FF2B5EF4-FFF2-40B4-BE49-F238E27FC236}">
                <a16:creationId xmlns:a16="http://schemas.microsoft.com/office/drawing/2014/main" id="{EB3D817E-DE97-FD74-C7F1-D01E34EB0C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78" t="17694" r="30023" b="10087"/>
          <a:stretch>
            <a:fillRect/>
          </a:stretch>
        </p:blipFill>
        <p:spPr bwMode="auto">
          <a:xfrm>
            <a:off x="7348626" y="4109965"/>
            <a:ext cx="1119289" cy="1616688"/>
          </a:xfrm>
          <a:prstGeom prst="rect">
            <a:avLst/>
          </a:prstGeom>
          <a:noFill/>
          <a:extLst>
            <a:ext uri="{909E8E84-426E-40DD-AFC4-6F175D3DCCD1}">
              <a14:hiddenFill xmlns:a14="http://schemas.microsoft.com/office/drawing/2010/main">
                <a:solidFill>
                  <a:srgbClr val="FFFFFF"/>
                </a:solidFill>
              </a14:hiddenFill>
            </a:ext>
          </a:extLst>
        </p:spPr>
      </p:pic>
      <p:pic>
        <p:nvPicPr>
          <p:cNvPr id="43" name="Grafik 42">
            <a:extLst>
              <a:ext uri="{FF2B5EF4-FFF2-40B4-BE49-F238E27FC236}">
                <a16:creationId xmlns:a16="http://schemas.microsoft.com/office/drawing/2014/main" id="{86A84A12-2658-2091-54F6-C45485978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462" y="3700401"/>
            <a:ext cx="1341204" cy="773499"/>
          </a:xfrm>
          <a:prstGeom prst="rect">
            <a:avLst/>
          </a:prstGeom>
        </p:spPr>
      </p:pic>
      <p:pic>
        <p:nvPicPr>
          <p:cNvPr id="38" name="Grafik 37">
            <a:extLst>
              <a:ext uri="{FF2B5EF4-FFF2-40B4-BE49-F238E27FC236}">
                <a16:creationId xmlns:a16="http://schemas.microsoft.com/office/drawing/2014/main" id="{2984E687-A8D7-CAD8-25E2-749726D0B16A}"/>
              </a:ext>
            </a:extLst>
          </p:cNvPr>
          <p:cNvPicPr>
            <a:picLocks noChangeAspect="1"/>
          </p:cNvPicPr>
          <p:nvPr/>
        </p:nvPicPr>
        <p:blipFill>
          <a:blip r:embed="rId7">
            <a:extLst>
              <a:ext uri="{28A0092B-C50C-407E-A947-70E740481C1C}">
                <a14:useLocalDpi xmlns:a14="http://schemas.microsoft.com/office/drawing/2010/main" val="0"/>
              </a:ext>
            </a:extLst>
          </a:blip>
          <a:srcRect l="21166" t="24682" r="16853" b="29514"/>
          <a:stretch>
            <a:fillRect/>
          </a:stretch>
        </p:blipFill>
        <p:spPr>
          <a:xfrm>
            <a:off x="9248748" y="4771282"/>
            <a:ext cx="1004833" cy="742568"/>
          </a:xfrm>
          <a:prstGeom prst="teardrop">
            <a:avLst/>
          </a:prstGeom>
        </p:spPr>
      </p:pic>
      <p:pic>
        <p:nvPicPr>
          <p:cNvPr id="36" name="Grafik 35">
            <a:extLst>
              <a:ext uri="{FF2B5EF4-FFF2-40B4-BE49-F238E27FC236}">
                <a16:creationId xmlns:a16="http://schemas.microsoft.com/office/drawing/2014/main" id="{1881D51F-79B7-1D91-B473-6F4242F63D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9510" y="1735830"/>
            <a:ext cx="2911656" cy="1941104"/>
          </a:xfrm>
          <a:prstGeom prst="rect">
            <a:avLst/>
          </a:prstGeom>
        </p:spPr>
      </p:pic>
      <p:sp>
        <p:nvSpPr>
          <p:cNvPr id="7" name="Rectangle 2">
            <a:extLst>
              <a:ext uri="{FF2B5EF4-FFF2-40B4-BE49-F238E27FC236}">
                <a16:creationId xmlns:a16="http://schemas.microsoft.com/office/drawing/2014/main" id="{46F02EF1-62EC-35F8-1E1B-CFEA652BEF5C}"/>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chemeClr val="accent2">
                    <a:lumMod val="75000"/>
                  </a:schemeClr>
                </a:solidFill>
                <a:latin typeface="Arial" panose="020B0604020202020204" pitchFamily="34" charset="0"/>
              </a:rPr>
              <a:t> … ein bisschen Geschichte</a:t>
            </a:r>
            <a:endParaRPr lang="de-DE" altLang="de-DE" sz="2600" kern="0" dirty="0">
              <a:solidFill>
                <a:schemeClr val="accent2">
                  <a:lumMod val="75000"/>
                </a:schemeClr>
              </a:solidFill>
              <a:latin typeface="Arial" panose="020B0604020202020204" pitchFamily="34" charset="0"/>
            </a:endParaRPr>
          </a:p>
        </p:txBody>
      </p:sp>
      <p:pic>
        <p:nvPicPr>
          <p:cNvPr id="12" name="Grafik 11">
            <a:extLst>
              <a:ext uri="{FF2B5EF4-FFF2-40B4-BE49-F238E27FC236}">
                <a16:creationId xmlns:a16="http://schemas.microsoft.com/office/drawing/2014/main" id="{2239B42D-A5D3-D4D5-8829-95F33D7D5C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314" y="1435290"/>
            <a:ext cx="1828099" cy="1828099"/>
          </a:xfrm>
          <a:prstGeom prst="ellipse">
            <a:avLst/>
          </a:prstGeom>
        </p:spPr>
      </p:pic>
      <p:pic>
        <p:nvPicPr>
          <p:cNvPr id="9" name="Grafik 8">
            <a:extLst>
              <a:ext uri="{FF2B5EF4-FFF2-40B4-BE49-F238E27FC236}">
                <a16:creationId xmlns:a16="http://schemas.microsoft.com/office/drawing/2014/main" id="{31C94E63-017C-EA22-E741-58E598B09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48" y="2930128"/>
            <a:ext cx="2223627" cy="1193893"/>
          </a:xfrm>
          <a:prstGeom prst="ellipse">
            <a:avLst/>
          </a:prstGeom>
        </p:spPr>
      </p:pic>
      <p:grpSp>
        <p:nvGrpSpPr>
          <p:cNvPr id="1034" name="Gruppieren 1033">
            <a:extLst>
              <a:ext uri="{FF2B5EF4-FFF2-40B4-BE49-F238E27FC236}">
                <a16:creationId xmlns:a16="http://schemas.microsoft.com/office/drawing/2014/main" id="{7D5F8160-0532-D07A-4721-323066884912}"/>
              </a:ext>
            </a:extLst>
          </p:cNvPr>
          <p:cNvGrpSpPr/>
          <p:nvPr/>
        </p:nvGrpSpPr>
        <p:grpSpPr>
          <a:xfrm>
            <a:off x="4799371" y="1094233"/>
            <a:ext cx="1851446" cy="2455932"/>
            <a:chOff x="4799371" y="1094233"/>
            <a:chExt cx="1851446" cy="2455932"/>
          </a:xfrm>
        </p:grpSpPr>
        <p:pic>
          <p:nvPicPr>
            <p:cNvPr id="5" name="Grafik 4">
              <a:extLst>
                <a:ext uri="{FF2B5EF4-FFF2-40B4-BE49-F238E27FC236}">
                  <a16:creationId xmlns:a16="http://schemas.microsoft.com/office/drawing/2014/main" id="{13BCD1C4-68B4-4F3E-CB3A-AE033A7A93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893441" y="1094233"/>
              <a:ext cx="1663306" cy="1623457"/>
            </a:xfrm>
            <a:prstGeom prst="rect">
              <a:avLst/>
            </a:prstGeom>
          </p:spPr>
        </p:pic>
        <p:sp>
          <p:nvSpPr>
            <p:cNvPr id="10" name="Textfeld 1">
              <a:extLst>
                <a:ext uri="{FF2B5EF4-FFF2-40B4-BE49-F238E27FC236}">
                  <a16:creationId xmlns:a16="http://schemas.microsoft.com/office/drawing/2014/main" id="{A6CAED13-5AA4-0F98-224B-862C47A56309}"/>
                </a:ext>
              </a:extLst>
            </p:cNvPr>
            <p:cNvSpPr txBox="1">
              <a:spLocks noChangeArrowheads="1"/>
            </p:cNvSpPr>
            <p:nvPr/>
          </p:nvSpPr>
          <p:spPr bwMode="auto">
            <a:xfrm>
              <a:off x="4799371" y="2719168"/>
              <a:ext cx="1851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000000"/>
                  </a:solidFill>
                </a:rPr>
                <a:t>2008</a:t>
              </a:r>
            </a:p>
            <a:p>
              <a:pPr algn="ctr"/>
              <a:r>
                <a:rPr lang="de-DE" altLang="de-DE" b="1" dirty="0">
                  <a:solidFill>
                    <a:srgbClr val="000000"/>
                  </a:solidFill>
                </a:rPr>
                <a:t>Smarter Planet</a:t>
              </a:r>
              <a:br>
                <a:rPr lang="de-DE" altLang="de-DE" b="1" dirty="0">
                  <a:solidFill>
                    <a:srgbClr val="000000"/>
                  </a:solidFill>
                </a:rPr>
              </a:br>
              <a:r>
                <a:rPr lang="de-DE" altLang="de-DE" b="1" dirty="0">
                  <a:solidFill>
                    <a:srgbClr val="000000"/>
                  </a:solidFill>
                </a:rPr>
                <a:t>(IBM)</a:t>
              </a:r>
            </a:p>
          </p:txBody>
        </p:sp>
      </p:grpSp>
      <p:sp>
        <p:nvSpPr>
          <p:cNvPr id="14" name="Textfeld 1">
            <a:extLst>
              <a:ext uri="{FF2B5EF4-FFF2-40B4-BE49-F238E27FC236}">
                <a16:creationId xmlns:a16="http://schemas.microsoft.com/office/drawing/2014/main" id="{EF41B85B-47F3-49C9-9139-17FC0113FC85}"/>
              </a:ext>
            </a:extLst>
          </p:cNvPr>
          <p:cNvSpPr txBox="1">
            <a:spLocks noChangeArrowheads="1"/>
          </p:cNvSpPr>
          <p:nvPr/>
        </p:nvSpPr>
        <p:spPr bwMode="auto">
          <a:xfrm>
            <a:off x="1493327" y="4058058"/>
            <a:ext cx="1889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1999 Smartphone</a:t>
            </a:r>
          </a:p>
        </p:txBody>
      </p:sp>
      <p:pic>
        <p:nvPicPr>
          <p:cNvPr id="20" name="Grafik 19">
            <a:extLst>
              <a:ext uri="{FF2B5EF4-FFF2-40B4-BE49-F238E27FC236}">
                <a16:creationId xmlns:a16="http://schemas.microsoft.com/office/drawing/2014/main" id="{74FC2B4F-ABD2-6163-E023-DA91957C87DD}"/>
              </a:ext>
            </a:extLst>
          </p:cNvPr>
          <p:cNvPicPr>
            <a:picLocks noChangeAspect="1"/>
          </p:cNvPicPr>
          <p:nvPr/>
        </p:nvPicPr>
        <p:blipFill>
          <a:blip r:embed="rId12">
            <a:extLst>
              <a:ext uri="{28A0092B-C50C-407E-A947-70E740481C1C}">
                <a14:useLocalDpi xmlns:a14="http://schemas.microsoft.com/office/drawing/2010/main" val="0"/>
              </a:ext>
            </a:extLst>
          </a:blip>
          <a:srcRect l="39593" t="33717" r="40454" b="35256"/>
          <a:stretch>
            <a:fillRect/>
          </a:stretch>
        </p:blipFill>
        <p:spPr>
          <a:xfrm>
            <a:off x="735974" y="4318616"/>
            <a:ext cx="1682115" cy="1749205"/>
          </a:xfrm>
          <a:prstGeom prst="rect">
            <a:avLst/>
          </a:prstGeom>
        </p:spPr>
      </p:pic>
      <p:sp>
        <p:nvSpPr>
          <p:cNvPr id="23" name="Pfeil: nach rechts 22">
            <a:extLst>
              <a:ext uri="{FF2B5EF4-FFF2-40B4-BE49-F238E27FC236}">
                <a16:creationId xmlns:a16="http://schemas.microsoft.com/office/drawing/2014/main" id="{AB90A4AA-4AA6-5A36-4263-14E7BB6EEBB1}"/>
              </a:ext>
            </a:extLst>
          </p:cNvPr>
          <p:cNvSpPr/>
          <p:nvPr/>
        </p:nvSpPr>
        <p:spPr bwMode="auto">
          <a:xfrm>
            <a:off x="429768" y="5591468"/>
            <a:ext cx="11270820" cy="591846"/>
          </a:xfrm>
          <a:prstGeom prst="rightArrow">
            <a:avLst/>
          </a:prstGeom>
          <a:solidFill>
            <a:srgbClr val="8FC7FF"/>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000" dirty="0">
                <a:ln>
                  <a:solidFill>
                    <a:schemeClr val="accent2">
                      <a:lumMod val="75000"/>
                    </a:schemeClr>
                  </a:solidFill>
                </a:ln>
                <a:solidFill>
                  <a:schemeClr val="accent2">
                    <a:lumMod val="75000"/>
                  </a:schemeClr>
                </a:solidFill>
                <a:latin typeface="CorpoS" pitchFamily="2" charset="0"/>
              </a:rPr>
              <a:t>1990		2000		2005		2010		2015		2020</a:t>
            </a:r>
            <a:endParaRPr kumimoji="0" lang="de-DE" sz="2000" b="0" i="0" u="none" strike="noStrike" cap="none" normalizeH="0" baseline="0" dirty="0">
              <a:ln>
                <a:solidFill>
                  <a:schemeClr val="accent2">
                    <a:lumMod val="75000"/>
                  </a:schemeClr>
                </a:solidFill>
              </a:ln>
              <a:solidFill>
                <a:schemeClr val="accent2">
                  <a:lumMod val="75000"/>
                </a:schemeClr>
              </a:solidFill>
              <a:effectLst/>
              <a:latin typeface="CorpoS" pitchFamily="2" charset="0"/>
            </a:endParaRPr>
          </a:p>
        </p:txBody>
      </p:sp>
      <p:pic>
        <p:nvPicPr>
          <p:cNvPr id="1028" name="Picture 4">
            <a:extLst>
              <a:ext uri="{FF2B5EF4-FFF2-40B4-BE49-F238E27FC236}">
                <a16:creationId xmlns:a16="http://schemas.microsoft.com/office/drawing/2014/main" id="{31574014-2453-09A2-7E7B-DA621F29D5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9246" y="5096468"/>
            <a:ext cx="1330438" cy="468314"/>
          </a:xfrm>
          <a:prstGeom prst="rect">
            <a:avLst/>
          </a:prstGeom>
          <a:noFill/>
          <a:extLst>
            <a:ext uri="{909E8E84-426E-40DD-AFC4-6F175D3DCCD1}">
              <a14:hiddenFill xmlns:a14="http://schemas.microsoft.com/office/drawing/2010/main">
                <a:solidFill>
                  <a:srgbClr val="FFFFFF"/>
                </a:solidFill>
              </a14:hiddenFill>
            </a:ext>
          </a:extLst>
        </p:spPr>
      </p:pic>
      <p:pic>
        <p:nvPicPr>
          <p:cNvPr id="33" name="Grafik 32">
            <a:extLst>
              <a:ext uri="{FF2B5EF4-FFF2-40B4-BE49-F238E27FC236}">
                <a16:creationId xmlns:a16="http://schemas.microsoft.com/office/drawing/2014/main" id="{900D5C02-B8EF-8481-2432-D0368B03801B}"/>
              </a:ext>
            </a:extLst>
          </p:cNvPr>
          <p:cNvPicPr>
            <a:picLocks noChangeAspect="1"/>
          </p:cNvPicPr>
          <p:nvPr/>
        </p:nvPicPr>
        <p:blipFill>
          <a:blip r:embed="rId14">
            <a:extLst>
              <a:ext uri="{28A0092B-C50C-407E-A947-70E740481C1C}">
                <a14:useLocalDpi xmlns:a14="http://schemas.microsoft.com/office/drawing/2010/main" val="0"/>
              </a:ext>
            </a:extLst>
          </a:blip>
          <a:srcRect l="14827" t="2114" r="16643" b="1747"/>
          <a:stretch>
            <a:fillRect/>
          </a:stretch>
        </p:blipFill>
        <p:spPr>
          <a:xfrm>
            <a:off x="4685896" y="4559080"/>
            <a:ext cx="710753" cy="1267753"/>
          </a:xfrm>
          <a:prstGeom prst="roundRect">
            <a:avLst/>
          </a:prstGeom>
        </p:spPr>
      </p:pic>
      <p:grpSp>
        <p:nvGrpSpPr>
          <p:cNvPr id="56" name="Gruppieren 55">
            <a:extLst>
              <a:ext uri="{FF2B5EF4-FFF2-40B4-BE49-F238E27FC236}">
                <a16:creationId xmlns:a16="http://schemas.microsoft.com/office/drawing/2014/main" id="{CBB25A88-558A-075B-CD57-7F95BC28231F}"/>
              </a:ext>
            </a:extLst>
          </p:cNvPr>
          <p:cNvGrpSpPr/>
          <p:nvPr/>
        </p:nvGrpSpPr>
        <p:grpSpPr>
          <a:xfrm>
            <a:off x="7335717" y="1126070"/>
            <a:ext cx="1476000" cy="1476000"/>
            <a:chOff x="7343304" y="4257494"/>
            <a:chExt cx="1476000" cy="1476000"/>
          </a:xfrm>
        </p:grpSpPr>
        <p:pic>
          <p:nvPicPr>
            <p:cNvPr id="40" name="Grafik 39">
              <a:extLst>
                <a:ext uri="{FF2B5EF4-FFF2-40B4-BE49-F238E27FC236}">
                  <a16:creationId xmlns:a16="http://schemas.microsoft.com/office/drawing/2014/main" id="{903F8E17-B908-FB72-BDE3-8CCE1C5308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43304" y="4257494"/>
              <a:ext cx="1476000" cy="1476000"/>
            </a:xfrm>
            <a:prstGeom prst="rect">
              <a:avLst/>
            </a:prstGeom>
          </p:spPr>
        </p:pic>
        <p:sp>
          <p:nvSpPr>
            <p:cNvPr id="29" name="Textfeld 1">
              <a:extLst>
                <a:ext uri="{FF2B5EF4-FFF2-40B4-BE49-F238E27FC236}">
                  <a16:creationId xmlns:a16="http://schemas.microsoft.com/office/drawing/2014/main" id="{68BC5717-8A2E-18F7-B76D-9FB5715F82B6}"/>
                </a:ext>
              </a:extLst>
            </p:cNvPr>
            <p:cNvSpPr txBox="1">
              <a:spLocks noChangeArrowheads="1"/>
            </p:cNvSpPr>
            <p:nvPr/>
          </p:nvSpPr>
          <p:spPr bwMode="auto">
            <a:xfrm>
              <a:off x="7565299" y="4569092"/>
              <a:ext cx="1032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000000"/>
                  </a:solidFill>
                </a:rPr>
                <a:t>UN</a:t>
              </a:r>
            </a:p>
            <a:p>
              <a:pPr algn="ctr"/>
              <a:r>
                <a:rPr lang="de-DE" altLang="de-DE" b="1" dirty="0">
                  <a:solidFill>
                    <a:srgbClr val="000000"/>
                  </a:solidFill>
                </a:rPr>
                <a:t>Agenda</a:t>
              </a:r>
            </a:p>
            <a:p>
              <a:pPr algn="ctr"/>
              <a:r>
                <a:rPr lang="de-DE" altLang="de-DE" b="1" dirty="0">
                  <a:solidFill>
                    <a:srgbClr val="000000"/>
                  </a:solidFill>
                </a:rPr>
                <a:t>2030</a:t>
              </a:r>
            </a:p>
          </p:txBody>
        </p:sp>
      </p:grpSp>
      <p:grpSp>
        <p:nvGrpSpPr>
          <p:cNvPr id="59" name="Gruppieren 58">
            <a:extLst>
              <a:ext uri="{FF2B5EF4-FFF2-40B4-BE49-F238E27FC236}">
                <a16:creationId xmlns:a16="http://schemas.microsoft.com/office/drawing/2014/main" id="{37BFD639-29F7-A0B1-DDAA-12E70627CFEA}"/>
              </a:ext>
            </a:extLst>
          </p:cNvPr>
          <p:cNvGrpSpPr/>
          <p:nvPr/>
        </p:nvGrpSpPr>
        <p:grpSpPr>
          <a:xfrm>
            <a:off x="5674273" y="4582669"/>
            <a:ext cx="1430283" cy="1061910"/>
            <a:chOff x="5674273" y="4582669"/>
            <a:chExt cx="1430283" cy="1061910"/>
          </a:xfrm>
        </p:grpSpPr>
        <p:pic>
          <p:nvPicPr>
            <p:cNvPr id="45" name="Grafik 44">
              <a:extLst>
                <a:ext uri="{FF2B5EF4-FFF2-40B4-BE49-F238E27FC236}">
                  <a16:creationId xmlns:a16="http://schemas.microsoft.com/office/drawing/2014/main" id="{529BEB58-BE74-9B04-FEC9-2E57F43EA6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74273" y="4872459"/>
              <a:ext cx="1225840" cy="772120"/>
            </a:xfrm>
            <a:prstGeom prst="rect">
              <a:avLst/>
            </a:prstGeom>
          </p:spPr>
        </p:pic>
        <p:pic>
          <p:nvPicPr>
            <p:cNvPr id="49" name="Grafik 48">
              <a:extLst>
                <a:ext uri="{FF2B5EF4-FFF2-40B4-BE49-F238E27FC236}">
                  <a16:creationId xmlns:a16="http://schemas.microsoft.com/office/drawing/2014/main" id="{43AF91F4-C85E-B3EE-33B7-44BE03AE8E26}"/>
                </a:ext>
              </a:extLst>
            </p:cNvPr>
            <p:cNvPicPr>
              <a:picLocks noChangeAspect="1"/>
            </p:cNvPicPr>
            <p:nvPr/>
          </p:nvPicPr>
          <p:blipFill>
            <a:blip r:embed="rId17">
              <a:extLst>
                <a:ext uri="{28A0092B-C50C-407E-A947-70E740481C1C}">
                  <a14:useLocalDpi xmlns:a14="http://schemas.microsoft.com/office/drawing/2010/main" val="0"/>
                </a:ext>
              </a:extLst>
            </a:blip>
            <a:srcRect l="23381" t="13063" r="10290" b="19574"/>
            <a:stretch>
              <a:fillRect/>
            </a:stretch>
          </p:blipFill>
          <p:spPr>
            <a:xfrm>
              <a:off x="6407520" y="4582669"/>
              <a:ext cx="697036" cy="707905"/>
            </a:xfrm>
            <a:prstGeom prst="roundRect">
              <a:avLst/>
            </a:prstGeom>
          </p:spPr>
        </p:pic>
      </p:grpSp>
      <p:grpSp>
        <p:nvGrpSpPr>
          <p:cNvPr id="60" name="Gruppieren 59">
            <a:extLst>
              <a:ext uri="{FF2B5EF4-FFF2-40B4-BE49-F238E27FC236}">
                <a16:creationId xmlns:a16="http://schemas.microsoft.com/office/drawing/2014/main" id="{A3B223C8-7EC4-08BF-F2F0-24B2AA172D27}"/>
              </a:ext>
            </a:extLst>
          </p:cNvPr>
          <p:cNvGrpSpPr/>
          <p:nvPr/>
        </p:nvGrpSpPr>
        <p:grpSpPr>
          <a:xfrm>
            <a:off x="7183157" y="4550296"/>
            <a:ext cx="610478" cy="1283212"/>
            <a:chOff x="7276762" y="4454862"/>
            <a:chExt cx="610478" cy="1283212"/>
          </a:xfrm>
        </p:grpSpPr>
        <p:pic>
          <p:nvPicPr>
            <p:cNvPr id="58" name="Grafik 57">
              <a:extLst>
                <a:ext uri="{FF2B5EF4-FFF2-40B4-BE49-F238E27FC236}">
                  <a16:creationId xmlns:a16="http://schemas.microsoft.com/office/drawing/2014/main" id="{E9C2D9BD-8973-E671-3AED-0A4415374D4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77413" y="4454862"/>
              <a:ext cx="609827" cy="1283212"/>
            </a:xfrm>
            <a:prstGeom prst="rect">
              <a:avLst/>
            </a:prstGeom>
          </p:spPr>
        </p:pic>
        <p:pic>
          <p:nvPicPr>
            <p:cNvPr id="53" name="Grafik 52">
              <a:extLst>
                <a:ext uri="{FF2B5EF4-FFF2-40B4-BE49-F238E27FC236}">
                  <a16:creationId xmlns:a16="http://schemas.microsoft.com/office/drawing/2014/main" id="{B91C6DDF-E047-F86B-24B7-8B6122AD6BDD}"/>
                </a:ext>
              </a:extLst>
            </p:cNvPr>
            <p:cNvPicPr>
              <a:picLocks noChangeAspect="1"/>
            </p:cNvPicPr>
            <p:nvPr/>
          </p:nvPicPr>
          <p:blipFill>
            <a:blip r:embed="rId19">
              <a:lum bright="70000" contrast="-70000"/>
              <a:extLst>
                <a:ext uri="{28A0092B-C50C-407E-A947-70E740481C1C}">
                  <a14:useLocalDpi xmlns:a14="http://schemas.microsoft.com/office/drawing/2010/main" val="0"/>
                </a:ext>
              </a:extLst>
            </a:blip>
            <a:stretch>
              <a:fillRect/>
            </a:stretch>
          </p:blipFill>
          <p:spPr>
            <a:xfrm rot="18766571">
              <a:off x="7180779" y="4862594"/>
              <a:ext cx="710041" cy="518076"/>
            </a:xfrm>
            <a:prstGeom prst="rect">
              <a:avLst/>
            </a:prstGeom>
          </p:spPr>
        </p:pic>
      </p:grpSp>
      <p:grpSp>
        <p:nvGrpSpPr>
          <p:cNvPr id="1029" name="Gruppieren 1028">
            <a:extLst>
              <a:ext uri="{FF2B5EF4-FFF2-40B4-BE49-F238E27FC236}">
                <a16:creationId xmlns:a16="http://schemas.microsoft.com/office/drawing/2014/main" id="{774A3E1C-A469-ECF3-6F45-0EF78A8E3A14}"/>
              </a:ext>
            </a:extLst>
          </p:cNvPr>
          <p:cNvGrpSpPr/>
          <p:nvPr/>
        </p:nvGrpSpPr>
        <p:grpSpPr>
          <a:xfrm>
            <a:off x="161028" y="732651"/>
            <a:ext cx="1519895" cy="1519895"/>
            <a:chOff x="5593763" y="1583013"/>
            <a:chExt cx="1519895" cy="1519895"/>
          </a:xfrm>
        </p:grpSpPr>
        <p:pic>
          <p:nvPicPr>
            <p:cNvPr id="1026" name="Grafik 1025">
              <a:extLst>
                <a:ext uri="{FF2B5EF4-FFF2-40B4-BE49-F238E27FC236}">
                  <a16:creationId xmlns:a16="http://schemas.microsoft.com/office/drawing/2014/main" id="{8F47DE31-51DB-9BDA-AF4A-9A6EC757520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93763" y="1583013"/>
              <a:ext cx="1519895" cy="1519895"/>
            </a:xfrm>
            <a:prstGeom prst="rect">
              <a:avLst/>
            </a:prstGeom>
          </p:spPr>
        </p:pic>
        <p:sp>
          <p:nvSpPr>
            <p:cNvPr id="1027" name="Textfeld 1">
              <a:extLst>
                <a:ext uri="{FF2B5EF4-FFF2-40B4-BE49-F238E27FC236}">
                  <a16:creationId xmlns:a16="http://schemas.microsoft.com/office/drawing/2014/main" id="{A6AA261D-8E69-00CE-3621-92100A4F8472}"/>
                </a:ext>
              </a:extLst>
            </p:cNvPr>
            <p:cNvSpPr txBox="1">
              <a:spLocks noChangeArrowheads="1"/>
            </p:cNvSpPr>
            <p:nvPr/>
          </p:nvSpPr>
          <p:spPr bwMode="auto">
            <a:xfrm>
              <a:off x="5914666" y="2354371"/>
              <a:ext cx="1198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Cloud</a:t>
              </a:r>
            </a:p>
          </p:txBody>
        </p:sp>
      </p:grpSp>
      <p:pic>
        <p:nvPicPr>
          <p:cNvPr id="1031" name="Grafik 1030">
            <a:extLst>
              <a:ext uri="{FF2B5EF4-FFF2-40B4-BE49-F238E27FC236}">
                <a16:creationId xmlns:a16="http://schemas.microsoft.com/office/drawing/2014/main" id="{00EA3442-4A42-BF8B-4864-7A402926500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921386" y="3420113"/>
            <a:ext cx="888095" cy="870055"/>
          </a:xfrm>
          <a:prstGeom prst="rect">
            <a:avLst/>
          </a:prstGeom>
        </p:spPr>
      </p:pic>
      <p:pic>
        <p:nvPicPr>
          <p:cNvPr id="1033" name="Grafik 1032">
            <a:extLst>
              <a:ext uri="{FF2B5EF4-FFF2-40B4-BE49-F238E27FC236}">
                <a16:creationId xmlns:a16="http://schemas.microsoft.com/office/drawing/2014/main" id="{9A3B5E6D-F30B-3BA1-2403-F012CFAC39F2}"/>
              </a:ext>
            </a:extLst>
          </p:cNvPr>
          <p:cNvPicPr>
            <a:picLocks noChangeAspect="1"/>
          </p:cNvPicPr>
          <p:nvPr/>
        </p:nvPicPr>
        <p:blipFill>
          <a:blip r:embed="rId2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12919" y="1777213"/>
            <a:ext cx="830927" cy="665434"/>
          </a:xfrm>
          <a:prstGeom prst="rect">
            <a:avLst/>
          </a:prstGeom>
        </p:spPr>
      </p:pic>
      <p:grpSp>
        <p:nvGrpSpPr>
          <p:cNvPr id="1037" name="Gruppieren 1036">
            <a:extLst>
              <a:ext uri="{FF2B5EF4-FFF2-40B4-BE49-F238E27FC236}">
                <a16:creationId xmlns:a16="http://schemas.microsoft.com/office/drawing/2014/main" id="{88E75CEB-0633-D07C-B586-99FC4EAFB615}"/>
              </a:ext>
            </a:extLst>
          </p:cNvPr>
          <p:cNvGrpSpPr/>
          <p:nvPr/>
        </p:nvGrpSpPr>
        <p:grpSpPr>
          <a:xfrm>
            <a:off x="6728592" y="2727843"/>
            <a:ext cx="1519895" cy="1447878"/>
            <a:chOff x="5332631" y="3108784"/>
            <a:chExt cx="1519895" cy="1447878"/>
          </a:xfrm>
        </p:grpSpPr>
        <p:pic>
          <p:nvPicPr>
            <p:cNvPr id="1036" name="Grafik 1035">
              <a:extLst>
                <a:ext uri="{FF2B5EF4-FFF2-40B4-BE49-F238E27FC236}">
                  <a16:creationId xmlns:a16="http://schemas.microsoft.com/office/drawing/2014/main" id="{9F7C3FB3-360A-1CAE-DD06-6CAD91CDE019}"/>
                </a:ext>
              </a:extLst>
            </p:cNvPr>
            <p:cNvPicPr>
              <a:picLocks noChangeAspect="1"/>
            </p:cNvPicPr>
            <p:nvPr/>
          </p:nvPicPr>
          <p:blipFill>
            <a:blip r:embed="rId23">
              <a:extLst>
                <a:ext uri="{28A0092B-C50C-407E-A947-70E740481C1C}">
                  <a14:useLocalDpi xmlns:a14="http://schemas.microsoft.com/office/drawing/2010/main" val="0"/>
                </a:ext>
              </a:extLst>
            </a:blip>
            <a:srcRect l="22802" t="9838" r="22930" b="11521"/>
            <a:stretch>
              <a:fillRect/>
            </a:stretch>
          </p:blipFill>
          <p:spPr>
            <a:xfrm>
              <a:off x="5360155" y="3108784"/>
              <a:ext cx="1461609" cy="1447878"/>
            </a:xfrm>
            <a:prstGeom prst="ellipse">
              <a:avLst/>
            </a:prstGeom>
          </p:spPr>
        </p:pic>
        <p:sp>
          <p:nvSpPr>
            <p:cNvPr id="30" name="Textfeld 1">
              <a:extLst>
                <a:ext uri="{FF2B5EF4-FFF2-40B4-BE49-F238E27FC236}">
                  <a16:creationId xmlns:a16="http://schemas.microsoft.com/office/drawing/2014/main" id="{4C5EBCC7-9199-687B-702A-AFA8681F355E}"/>
                </a:ext>
              </a:extLst>
            </p:cNvPr>
            <p:cNvSpPr txBox="1">
              <a:spLocks noChangeArrowheads="1"/>
            </p:cNvSpPr>
            <p:nvPr/>
          </p:nvSpPr>
          <p:spPr bwMode="auto">
            <a:xfrm>
              <a:off x="5332631" y="3344259"/>
              <a:ext cx="15198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2013</a:t>
              </a:r>
            </a:p>
            <a:p>
              <a:pPr algn="ctr"/>
              <a:r>
                <a:rPr lang="de-DE" altLang="de-DE" b="1" dirty="0">
                  <a:solidFill>
                    <a:schemeClr val="bg1"/>
                  </a:solidFill>
                </a:rPr>
                <a:t>Smart City Projekte</a:t>
              </a:r>
            </a:p>
            <a:p>
              <a:pPr algn="ctr"/>
              <a:r>
                <a:rPr lang="de-DE" altLang="de-DE" b="1" dirty="0">
                  <a:solidFill>
                    <a:schemeClr val="bg1"/>
                  </a:solidFill>
                </a:rPr>
                <a:t>EU</a:t>
              </a:r>
            </a:p>
          </p:txBody>
        </p:sp>
      </p:grpSp>
      <p:grpSp>
        <p:nvGrpSpPr>
          <p:cNvPr id="1039" name="Gruppieren 1038">
            <a:extLst>
              <a:ext uri="{FF2B5EF4-FFF2-40B4-BE49-F238E27FC236}">
                <a16:creationId xmlns:a16="http://schemas.microsoft.com/office/drawing/2014/main" id="{B838284B-9302-6279-DB6A-571C7A245D7A}"/>
              </a:ext>
            </a:extLst>
          </p:cNvPr>
          <p:cNvGrpSpPr/>
          <p:nvPr/>
        </p:nvGrpSpPr>
        <p:grpSpPr>
          <a:xfrm>
            <a:off x="8612263" y="3461184"/>
            <a:ext cx="1364209" cy="853209"/>
            <a:chOff x="6063157" y="3583639"/>
            <a:chExt cx="1363860" cy="832649"/>
          </a:xfrm>
        </p:grpSpPr>
        <p:pic>
          <p:nvPicPr>
            <p:cNvPr id="1038" name="Picture 10" descr="Wallario Poster, Deutsche Flagge, in verschiedenen Ausführungen">
              <a:extLst>
                <a:ext uri="{FF2B5EF4-FFF2-40B4-BE49-F238E27FC236}">
                  <a16:creationId xmlns:a16="http://schemas.microsoft.com/office/drawing/2014/main" id="{AE3E6C06-E7C6-2DF9-EF29-2A1482C0728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19627" y="3583639"/>
              <a:ext cx="1225841" cy="822942"/>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1">
              <a:extLst>
                <a:ext uri="{FF2B5EF4-FFF2-40B4-BE49-F238E27FC236}">
                  <a16:creationId xmlns:a16="http://schemas.microsoft.com/office/drawing/2014/main" id="{7787D078-354E-A4A5-6584-6B6FBD14D2A5}"/>
                </a:ext>
              </a:extLst>
            </p:cNvPr>
            <p:cNvSpPr txBox="1">
              <a:spLocks noChangeArrowheads="1"/>
            </p:cNvSpPr>
            <p:nvPr/>
          </p:nvSpPr>
          <p:spPr bwMode="auto">
            <a:xfrm>
              <a:off x="6063157" y="3585291"/>
              <a:ext cx="1363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DE0B14"/>
                  </a:solidFill>
                </a:rPr>
                <a:t>2017</a:t>
              </a:r>
            </a:p>
            <a:p>
              <a:pPr algn="ctr"/>
              <a:r>
                <a:rPr lang="de-DE" altLang="de-DE" b="1" dirty="0">
                  <a:solidFill>
                    <a:srgbClr val="FFD801"/>
                  </a:solidFill>
                </a:rPr>
                <a:t>Smart City</a:t>
              </a:r>
            </a:p>
            <a:p>
              <a:pPr algn="ctr"/>
              <a:r>
                <a:rPr lang="de-DE" altLang="de-DE" b="1" dirty="0">
                  <a:solidFill>
                    <a:srgbClr val="000000"/>
                  </a:solidFill>
                </a:rPr>
                <a:t>Charta</a:t>
              </a:r>
            </a:p>
          </p:txBody>
        </p:sp>
      </p:grpSp>
      <p:grpSp>
        <p:nvGrpSpPr>
          <p:cNvPr id="1041" name="Gruppieren 1040">
            <a:extLst>
              <a:ext uri="{FF2B5EF4-FFF2-40B4-BE49-F238E27FC236}">
                <a16:creationId xmlns:a16="http://schemas.microsoft.com/office/drawing/2014/main" id="{9617F74F-4212-3813-146D-4199DB307F33}"/>
              </a:ext>
            </a:extLst>
          </p:cNvPr>
          <p:cNvGrpSpPr/>
          <p:nvPr/>
        </p:nvGrpSpPr>
        <p:grpSpPr>
          <a:xfrm>
            <a:off x="9028530" y="2540558"/>
            <a:ext cx="1831985" cy="830997"/>
            <a:chOff x="7933434" y="2680490"/>
            <a:chExt cx="1831985" cy="830997"/>
          </a:xfrm>
        </p:grpSpPr>
        <p:sp>
          <p:nvSpPr>
            <p:cNvPr id="26" name="Textfeld 1">
              <a:extLst>
                <a:ext uri="{FF2B5EF4-FFF2-40B4-BE49-F238E27FC236}">
                  <a16:creationId xmlns:a16="http://schemas.microsoft.com/office/drawing/2014/main" id="{DD14A2DA-531A-E247-253B-72B97B177FDD}"/>
                </a:ext>
              </a:extLst>
            </p:cNvPr>
            <p:cNvSpPr txBox="1">
              <a:spLocks noChangeArrowheads="1"/>
            </p:cNvSpPr>
            <p:nvPr/>
          </p:nvSpPr>
          <p:spPr bwMode="auto">
            <a:xfrm>
              <a:off x="8597309" y="2680490"/>
              <a:ext cx="11681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b="1" dirty="0">
                  <a:solidFill>
                    <a:srgbClr val="000000"/>
                  </a:solidFill>
                </a:rPr>
                <a:t>ab 2018</a:t>
              </a:r>
            </a:p>
            <a:p>
              <a:r>
                <a:rPr lang="de-DE" altLang="de-DE" b="1" dirty="0">
                  <a:solidFill>
                    <a:srgbClr val="000000"/>
                  </a:solidFill>
                </a:rPr>
                <a:t>offiziell</a:t>
              </a:r>
            </a:p>
            <a:p>
              <a:r>
                <a:rPr lang="de-DE" altLang="de-DE" b="1" dirty="0">
                  <a:solidFill>
                    <a:srgbClr val="000000"/>
                  </a:solidFill>
                </a:rPr>
                <a:t>im Fokus</a:t>
              </a:r>
            </a:p>
          </p:txBody>
        </p:sp>
        <p:pic>
          <p:nvPicPr>
            <p:cNvPr id="1040" name="Picture 12" descr="Logo der Bundesregierung mit Bundesadler (lniks) und Fahnenstab (rechts)">
              <a:extLst>
                <a:ext uri="{FF2B5EF4-FFF2-40B4-BE49-F238E27FC236}">
                  <a16:creationId xmlns:a16="http://schemas.microsoft.com/office/drawing/2014/main" id="{6364004F-A2F2-694B-C411-91BED6CDD0F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33434" y="2741989"/>
              <a:ext cx="708031" cy="708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3" name="Gruppieren 1042">
            <a:extLst>
              <a:ext uri="{FF2B5EF4-FFF2-40B4-BE49-F238E27FC236}">
                <a16:creationId xmlns:a16="http://schemas.microsoft.com/office/drawing/2014/main" id="{4D68C799-5F24-7D6C-06A7-0149B9732700}"/>
              </a:ext>
            </a:extLst>
          </p:cNvPr>
          <p:cNvGrpSpPr/>
          <p:nvPr/>
        </p:nvGrpSpPr>
        <p:grpSpPr>
          <a:xfrm>
            <a:off x="9345279" y="1576971"/>
            <a:ext cx="2178718" cy="830997"/>
            <a:chOff x="9213182" y="1406299"/>
            <a:chExt cx="2178718" cy="830997"/>
          </a:xfrm>
        </p:grpSpPr>
        <p:sp>
          <p:nvSpPr>
            <p:cNvPr id="27" name="Textfeld 1">
              <a:extLst>
                <a:ext uri="{FF2B5EF4-FFF2-40B4-BE49-F238E27FC236}">
                  <a16:creationId xmlns:a16="http://schemas.microsoft.com/office/drawing/2014/main" id="{E7ED0C31-D3E4-038E-174E-B00E6E5121E8}"/>
                </a:ext>
              </a:extLst>
            </p:cNvPr>
            <p:cNvSpPr txBox="1">
              <a:spLocks noChangeArrowheads="1"/>
            </p:cNvSpPr>
            <p:nvPr/>
          </p:nvSpPr>
          <p:spPr bwMode="auto">
            <a:xfrm>
              <a:off x="9757006" y="1406299"/>
              <a:ext cx="1634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b="1" dirty="0">
                  <a:solidFill>
                    <a:srgbClr val="000000"/>
                  </a:solidFill>
                </a:rPr>
                <a:t>ab 2019</a:t>
              </a:r>
              <a:br>
                <a:rPr lang="de-DE" altLang="de-DE" b="1" dirty="0">
                  <a:solidFill>
                    <a:srgbClr val="000000"/>
                  </a:solidFill>
                </a:rPr>
              </a:br>
              <a:r>
                <a:rPr lang="de-DE" altLang="de-DE" b="1" dirty="0">
                  <a:solidFill>
                    <a:srgbClr val="000000"/>
                  </a:solidFill>
                </a:rPr>
                <a:t>Modellprojekte</a:t>
              </a:r>
              <a:br>
                <a:rPr lang="de-DE" altLang="de-DE" b="1" dirty="0">
                  <a:solidFill>
                    <a:srgbClr val="000000"/>
                  </a:solidFill>
                </a:rPr>
              </a:br>
              <a:r>
                <a:rPr lang="de-DE" altLang="de-DE" b="1" dirty="0">
                  <a:solidFill>
                    <a:srgbClr val="000000"/>
                  </a:solidFill>
                </a:rPr>
                <a:t>in Cottbus</a:t>
              </a:r>
            </a:p>
          </p:txBody>
        </p:sp>
        <p:pic>
          <p:nvPicPr>
            <p:cNvPr id="1042" name="Picture 14">
              <a:extLst>
                <a:ext uri="{FF2B5EF4-FFF2-40B4-BE49-F238E27FC236}">
                  <a16:creationId xmlns:a16="http://schemas.microsoft.com/office/drawing/2014/main" id="{68DE347E-C4B8-0D0A-1058-EAC4B5B60BC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flipH="1">
              <a:off x="9213182" y="1458888"/>
              <a:ext cx="583293" cy="72979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Grafik 1">
            <a:extLst>
              <a:ext uri="{FF2B5EF4-FFF2-40B4-BE49-F238E27FC236}">
                <a16:creationId xmlns:a16="http://schemas.microsoft.com/office/drawing/2014/main" id="{85A4C3A0-123F-C903-4846-8D5079D57936}"/>
              </a:ext>
            </a:extLst>
          </p:cNvPr>
          <p:cNvPicPr>
            <a:picLocks noChangeAspect="1"/>
          </p:cNvPicPr>
          <p:nvPr/>
        </p:nvPicPr>
        <p:blipFill>
          <a:blip r:embed="rId4">
            <a:extLst>
              <a:ext uri="{28A0092B-C50C-407E-A947-70E740481C1C}">
                <a14:useLocalDpi xmlns:a14="http://schemas.microsoft.com/office/drawing/2010/main" val="0"/>
              </a:ext>
            </a:extLst>
          </a:blip>
          <a:srcRect l="15349" t="44580" r="14056" b="16745"/>
          <a:stretch>
            <a:fillRect/>
          </a:stretch>
        </p:blipFill>
        <p:spPr>
          <a:xfrm>
            <a:off x="8245938" y="5027447"/>
            <a:ext cx="852369" cy="466959"/>
          </a:xfrm>
          <a:prstGeom prst="rect">
            <a:avLst/>
          </a:prstGeom>
        </p:spPr>
      </p:pic>
      <p:grpSp>
        <p:nvGrpSpPr>
          <p:cNvPr id="4" name="Gruppieren 3">
            <a:extLst>
              <a:ext uri="{FF2B5EF4-FFF2-40B4-BE49-F238E27FC236}">
                <a16:creationId xmlns:a16="http://schemas.microsoft.com/office/drawing/2014/main" id="{3A81F290-4726-1786-4984-52B10F923031}"/>
              </a:ext>
            </a:extLst>
          </p:cNvPr>
          <p:cNvGrpSpPr/>
          <p:nvPr/>
        </p:nvGrpSpPr>
        <p:grpSpPr>
          <a:xfrm>
            <a:off x="10376912" y="4054305"/>
            <a:ext cx="1430283" cy="1061910"/>
            <a:chOff x="5674273" y="4582669"/>
            <a:chExt cx="1430283" cy="1061910"/>
          </a:xfrm>
        </p:grpSpPr>
        <p:pic>
          <p:nvPicPr>
            <p:cNvPr id="8" name="Grafik 7">
              <a:extLst>
                <a:ext uri="{FF2B5EF4-FFF2-40B4-BE49-F238E27FC236}">
                  <a16:creationId xmlns:a16="http://schemas.microsoft.com/office/drawing/2014/main" id="{68CBBFD6-E23E-182D-5F7A-C2903456094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74273" y="4872459"/>
              <a:ext cx="1225840" cy="772120"/>
            </a:xfrm>
            <a:prstGeom prst="rect">
              <a:avLst/>
            </a:prstGeom>
          </p:spPr>
        </p:pic>
        <p:pic>
          <p:nvPicPr>
            <p:cNvPr id="11" name="Grafik 10">
              <a:extLst>
                <a:ext uri="{FF2B5EF4-FFF2-40B4-BE49-F238E27FC236}">
                  <a16:creationId xmlns:a16="http://schemas.microsoft.com/office/drawing/2014/main" id="{426A46DA-9818-6767-1C11-045478529441}"/>
                </a:ext>
              </a:extLst>
            </p:cNvPr>
            <p:cNvPicPr>
              <a:picLocks noChangeAspect="1"/>
            </p:cNvPicPr>
            <p:nvPr/>
          </p:nvPicPr>
          <p:blipFill>
            <a:blip r:embed="rId17">
              <a:extLst>
                <a:ext uri="{28A0092B-C50C-407E-A947-70E740481C1C}">
                  <a14:useLocalDpi xmlns:a14="http://schemas.microsoft.com/office/drawing/2010/main" val="0"/>
                </a:ext>
              </a:extLst>
            </a:blip>
            <a:srcRect l="23381" t="13063" r="10290" b="19574"/>
            <a:stretch>
              <a:fillRect/>
            </a:stretch>
          </p:blipFill>
          <p:spPr>
            <a:xfrm>
              <a:off x="6407520" y="4582669"/>
              <a:ext cx="697036" cy="707905"/>
            </a:xfrm>
            <a:prstGeom prst="roundRect">
              <a:avLst/>
            </a:prstGeom>
          </p:spPr>
        </p:pic>
      </p:grpSp>
      <p:pic>
        <p:nvPicPr>
          <p:cNvPr id="52" name="Grafik 51">
            <a:extLst>
              <a:ext uri="{FF2B5EF4-FFF2-40B4-BE49-F238E27FC236}">
                <a16:creationId xmlns:a16="http://schemas.microsoft.com/office/drawing/2014/main" id="{49D0175D-6C09-B200-CE41-7BE0A876D735}"/>
              </a:ext>
            </a:extLst>
          </p:cNvPr>
          <p:cNvPicPr>
            <a:picLocks noChangeAspect="1"/>
          </p:cNvPicPr>
          <p:nvPr/>
        </p:nvPicPr>
        <p:blipFill>
          <a:blip r:embed="rId1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354026">
            <a:off x="8088943" y="3071983"/>
            <a:ext cx="933370" cy="681026"/>
          </a:xfrm>
          <a:prstGeom prst="rect">
            <a:avLst/>
          </a:prstGeom>
        </p:spPr>
      </p:pic>
    </p:spTree>
    <p:extLst>
      <p:ext uri="{BB962C8B-B14F-4D97-AF65-F5344CB8AC3E}">
        <p14:creationId xmlns:p14="http://schemas.microsoft.com/office/powerpoint/2010/main" val="2768022783"/>
      </p:ext>
    </p:extLst>
  </p:cSld>
  <p:clrMapOvr>
    <a:masterClrMapping/>
  </p:clrMapOvr>
  <p:transition spd="slow">
    <p:strips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1000"/>
                                            <p:tgtEl>
                                              <p:spTgt spid="8196"/>
                                            </p:tgtEl>
                                          </p:cBhvr>
                                        </p:animEffect>
                                        <p:anim calcmode="lin" valueType="num">
                                          <p:cBhvr>
                                            <p:cTn id="20" dur="1000" fill="hold"/>
                                            <p:tgtEl>
                                              <p:spTgt spid="8196"/>
                                            </p:tgtEl>
                                            <p:attrNameLst>
                                              <p:attrName>ppt_x</p:attrName>
                                            </p:attrNameLst>
                                          </p:cBhvr>
                                          <p:tavLst>
                                            <p:tav tm="0">
                                              <p:val>
                                                <p:strVal val="#ppt_x"/>
                                              </p:val>
                                            </p:tav>
                                            <p:tav tm="100000">
                                              <p:val>
                                                <p:strVal val="#ppt_x"/>
                                              </p:val>
                                            </p:tav>
                                          </p:tavLst>
                                        </p:anim>
                                        <p:anim calcmode="lin" valueType="num">
                                          <p:cBhvr>
                                            <p:cTn id="21"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anim calcmode="lin" valueType="num">
                                          <p:cBhvr>
                                            <p:cTn id="27" dur="1000" fill="hold"/>
                                            <p:tgtEl>
                                              <p:spTgt spid="59"/>
                                            </p:tgtEl>
                                            <p:attrNameLst>
                                              <p:attrName>ppt_x</p:attrName>
                                            </p:attrNameLst>
                                          </p:cBhvr>
                                          <p:tavLst>
                                            <p:tav tm="0">
                                              <p:val>
                                                <p:strVal val="#ppt_x"/>
                                              </p:val>
                                            </p:tav>
                                            <p:tav tm="100000">
                                              <p:val>
                                                <p:strVal val="#ppt_x"/>
                                              </p:val>
                                            </p:tav>
                                          </p:tavLst>
                                        </p:anim>
                                        <p:anim calcmode="lin" valueType="num">
                                          <p:cBhvr>
                                            <p:cTn id="2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37" presetClass="path" presetSubtype="0" accel="40000" fill="hold" nodeType="withEffect" p14:presetBounceEnd="30000">
                                      <p:stCondLst>
                                        <p:cond delay="0"/>
                                      </p:stCondLst>
                                      <p:childTnLst>
                                        <p:animMotion origin="layout" path="M 0.34154 -0.10208 C 0.31901 -0.08842 0.23985 -0.06643 0.21966 -0.04676 C 0.20339 -0.03333 0.17422 0.00949 0.16654 0.04028 C 0.15899 0.07084 0.16433 0.11783 0.17396 0.1375 L 0.21914 0.2301 " pathEditMode="relative" rAng="5400000" ptsTypes="AAAAA" p14:bounceEnd="30000">
                                          <p:cBhvr>
                                            <p:cTn id="38" dur="2000" fill="hold"/>
                                            <p:tgtEl>
                                              <p:spTgt spid="52"/>
                                            </p:tgtEl>
                                            <p:attrNameLst>
                                              <p:attrName>ppt_x</p:attrName>
                                              <p:attrName>ppt_y</p:attrName>
                                            </p:attrNameLst>
                                          </p:cBhvr>
                                          <p:rCtr x="-8919" y="1659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6" presetClass="emph" presetSubtype="0" fill="hold" nodeType="withEffect">
                                      <p:stCondLst>
                                        <p:cond delay="250"/>
                                      </p:stCondLst>
                                      <p:childTnLst>
                                        <p:animScale>
                                          <p:cBhvr>
                                            <p:cTn id="45" dur="2000" fill="hold"/>
                                            <p:tgtEl>
                                              <p:spTgt spid="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1000"/>
                                            <p:tgtEl>
                                              <p:spTgt spid="8196"/>
                                            </p:tgtEl>
                                          </p:cBhvr>
                                        </p:animEffect>
                                        <p:anim calcmode="lin" valueType="num">
                                          <p:cBhvr>
                                            <p:cTn id="20" dur="1000" fill="hold"/>
                                            <p:tgtEl>
                                              <p:spTgt spid="8196"/>
                                            </p:tgtEl>
                                            <p:attrNameLst>
                                              <p:attrName>ppt_x</p:attrName>
                                            </p:attrNameLst>
                                          </p:cBhvr>
                                          <p:tavLst>
                                            <p:tav tm="0">
                                              <p:val>
                                                <p:strVal val="#ppt_x"/>
                                              </p:val>
                                            </p:tav>
                                            <p:tav tm="100000">
                                              <p:val>
                                                <p:strVal val="#ppt_x"/>
                                              </p:val>
                                            </p:tav>
                                          </p:tavLst>
                                        </p:anim>
                                        <p:anim calcmode="lin" valueType="num">
                                          <p:cBhvr>
                                            <p:cTn id="21"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anim calcmode="lin" valueType="num">
                                          <p:cBhvr>
                                            <p:cTn id="27" dur="1000" fill="hold"/>
                                            <p:tgtEl>
                                              <p:spTgt spid="59"/>
                                            </p:tgtEl>
                                            <p:attrNameLst>
                                              <p:attrName>ppt_x</p:attrName>
                                            </p:attrNameLst>
                                          </p:cBhvr>
                                          <p:tavLst>
                                            <p:tav tm="0">
                                              <p:val>
                                                <p:strVal val="#ppt_x"/>
                                              </p:val>
                                            </p:tav>
                                            <p:tav tm="100000">
                                              <p:val>
                                                <p:strVal val="#ppt_x"/>
                                              </p:val>
                                            </p:tav>
                                          </p:tavLst>
                                        </p:anim>
                                        <p:anim calcmode="lin" valueType="num">
                                          <p:cBhvr>
                                            <p:cTn id="2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37" presetClass="path" presetSubtype="0" accel="40000" fill="hold" nodeType="withEffect">
                                      <p:stCondLst>
                                        <p:cond delay="0"/>
                                      </p:stCondLst>
                                      <p:childTnLst>
                                        <p:animMotion origin="layout" path="M 0.34154 -0.10208 C 0.31901 -0.08842 0.23985 -0.06643 0.21966 -0.04676 C 0.20339 -0.03333 0.17422 0.00949 0.16654 0.04028 C 0.15899 0.07084 0.16433 0.11783 0.17396 0.1375 L 0.21914 0.2301 " pathEditMode="relative" rAng="5400000" ptsTypes="AAAAA">
                                          <p:cBhvr>
                                            <p:cTn id="38" dur="2000" fill="hold"/>
                                            <p:tgtEl>
                                              <p:spTgt spid="52"/>
                                            </p:tgtEl>
                                            <p:attrNameLst>
                                              <p:attrName>ppt_x</p:attrName>
                                              <p:attrName>ppt_y</p:attrName>
                                            </p:attrNameLst>
                                          </p:cBhvr>
                                          <p:rCtr x="-8919" y="1659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6" presetClass="emph" presetSubtype="0" fill="hold" nodeType="withEffect">
                                      <p:stCondLst>
                                        <p:cond delay="250"/>
                                      </p:stCondLst>
                                      <p:childTnLst>
                                        <p:animScale>
                                          <p:cBhvr>
                                            <p:cTn id="45" dur="2000" fill="hold"/>
                                            <p:tgtEl>
                                              <p:spTgt spid="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9C8E3-8A93-9364-30E7-AE23E320D0E6}"/>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1521838B-D485-4230-7228-82986341FFBA}"/>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Das smarte Auge</a:t>
            </a:r>
            <a:endParaRPr lang="de-DE" altLang="de-DE" sz="2600" kern="0" dirty="0">
              <a:solidFill>
                <a:srgbClr val="002060"/>
              </a:solidFill>
              <a:latin typeface="Arial" panose="020B0604020202020204" pitchFamily="34" charset="0"/>
            </a:endParaRPr>
          </a:p>
        </p:txBody>
      </p:sp>
      <p:sp>
        <p:nvSpPr>
          <p:cNvPr id="15" name="Textfeld 1">
            <a:extLst>
              <a:ext uri="{FF2B5EF4-FFF2-40B4-BE49-F238E27FC236}">
                <a16:creationId xmlns:a16="http://schemas.microsoft.com/office/drawing/2014/main" id="{0DA32217-CBE2-4891-E814-9883C915B0A2}"/>
              </a:ext>
            </a:extLst>
          </p:cNvPr>
          <p:cNvSpPr txBox="1">
            <a:spLocks noChangeArrowheads="1"/>
          </p:cNvSpPr>
          <p:nvPr/>
        </p:nvSpPr>
        <p:spPr bwMode="auto">
          <a:xfrm>
            <a:off x="373916" y="5045891"/>
            <a:ext cx="111562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sz="2000" dirty="0">
                <a:solidFill>
                  <a:schemeClr val="accent2">
                    <a:lumMod val="75000"/>
                  </a:schemeClr>
                </a:solidFill>
              </a:rPr>
              <a:t>Die </a:t>
            </a:r>
            <a:r>
              <a:rPr lang="de-DE" sz="2000" b="1" dirty="0" err="1">
                <a:solidFill>
                  <a:schemeClr val="accent2">
                    <a:lumMod val="75000"/>
                  </a:schemeClr>
                </a:solidFill>
              </a:rPr>
              <a:t>Palantíri</a:t>
            </a:r>
            <a:r>
              <a:rPr lang="de-DE" sz="2000" dirty="0">
                <a:solidFill>
                  <a:schemeClr val="accent2">
                    <a:lumMod val="75000"/>
                  </a:schemeClr>
                </a:solidFill>
              </a:rPr>
              <a:t>, sing. </a:t>
            </a:r>
            <a:r>
              <a:rPr lang="de-DE" sz="2000" dirty="0" err="1">
                <a:solidFill>
                  <a:schemeClr val="accent2">
                    <a:lumMod val="75000"/>
                  </a:schemeClr>
                </a:solidFill>
              </a:rPr>
              <a:t>Palantír</a:t>
            </a:r>
            <a:r>
              <a:rPr lang="de-DE" sz="2000" dirty="0">
                <a:solidFill>
                  <a:schemeClr val="accent2">
                    <a:lumMod val="75000"/>
                  </a:schemeClr>
                </a:solidFill>
              </a:rPr>
              <a:t>, waren die Sehenden Steine, auch </a:t>
            </a:r>
            <a:r>
              <a:rPr lang="de-DE" sz="2000" b="1" i="1" dirty="0">
                <a:solidFill>
                  <a:schemeClr val="accent2">
                    <a:lumMod val="75000"/>
                  </a:schemeClr>
                </a:solidFill>
              </a:rPr>
              <a:t>was in die Ferne blickt</a:t>
            </a:r>
            <a:r>
              <a:rPr lang="de-DE" sz="2000" b="1" dirty="0">
                <a:solidFill>
                  <a:schemeClr val="accent2">
                    <a:lumMod val="75000"/>
                  </a:schemeClr>
                </a:solidFill>
              </a:rPr>
              <a:t> </a:t>
            </a:r>
            <a:r>
              <a:rPr lang="de-DE" sz="2000" dirty="0">
                <a:solidFill>
                  <a:schemeClr val="accent2">
                    <a:lumMod val="75000"/>
                  </a:schemeClr>
                </a:solidFill>
              </a:rPr>
              <a:t>genannt. </a:t>
            </a:r>
          </a:p>
          <a:p>
            <a:pPr algn="ctr"/>
            <a:r>
              <a:rPr lang="de-DE" sz="2000" dirty="0">
                <a:solidFill>
                  <a:schemeClr val="accent2">
                    <a:lumMod val="75000"/>
                  </a:schemeClr>
                </a:solidFill>
              </a:rPr>
              <a:t>… Die Steine hielten über jede Distanz Verbindung zueinander, sodass die jeweiligen Besitzer mit ihrer Hilfe über große Entfernungen kommunizieren konnten. Das machte sie … zu wichtigen Machtapparaten und </a:t>
            </a:r>
            <a:r>
              <a:rPr lang="de-DE" sz="2000" b="1" dirty="0">
                <a:solidFill>
                  <a:schemeClr val="accent2">
                    <a:lumMod val="75000"/>
                  </a:schemeClr>
                </a:solidFill>
              </a:rPr>
              <a:t>ihre Verwender konnten so den Lauf der Dinge erheblich beeinflussen</a:t>
            </a:r>
            <a:r>
              <a:rPr lang="de-DE" sz="2000" dirty="0">
                <a:solidFill>
                  <a:schemeClr val="accent2">
                    <a:lumMod val="75000"/>
                  </a:schemeClr>
                </a:solidFill>
              </a:rPr>
              <a:t>.</a:t>
            </a:r>
            <a:endParaRPr lang="de-DE" altLang="de-DE" sz="2000" dirty="0">
              <a:solidFill>
                <a:schemeClr val="accent2">
                  <a:lumMod val="75000"/>
                </a:schemeClr>
              </a:solidFill>
            </a:endParaRPr>
          </a:p>
        </p:txBody>
      </p:sp>
      <p:pic>
        <p:nvPicPr>
          <p:cNvPr id="4098" name="Picture 2">
            <a:extLst>
              <a:ext uri="{FF2B5EF4-FFF2-40B4-BE49-F238E27FC236}">
                <a16:creationId xmlns:a16="http://schemas.microsoft.com/office/drawing/2014/main" id="{2B254C91-785A-86EC-F339-70FBF86D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358" y="1542305"/>
            <a:ext cx="2494217" cy="602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13475F7D-F210-FF80-34B9-222C1D55EE9B}"/>
              </a:ext>
            </a:extLst>
          </p:cNvPr>
          <p:cNvSpPr txBox="1">
            <a:spLocks noChangeArrowheads="1"/>
          </p:cNvSpPr>
          <p:nvPr/>
        </p:nvSpPr>
        <p:spPr bwMode="auto">
          <a:xfrm>
            <a:off x="4306417" y="1361330"/>
            <a:ext cx="2050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sz="2400" b="1" dirty="0">
                <a:solidFill>
                  <a:schemeClr val="accent2">
                    <a:lumMod val="75000"/>
                  </a:schemeClr>
                </a:solidFill>
              </a:rPr>
              <a:t>Peter Thiel</a:t>
            </a:r>
            <a:endParaRPr lang="de-DE" altLang="de-DE" sz="2400" b="1" dirty="0">
              <a:solidFill>
                <a:schemeClr val="accent2">
                  <a:lumMod val="75000"/>
                </a:schemeClr>
              </a:solidFill>
            </a:endParaRPr>
          </a:p>
        </p:txBody>
      </p:sp>
      <p:pic>
        <p:nvPicPr>
          <p:cNvPr id="4100" name="Picture 4">
            <a:extLst>
              <a:ext uri="{FF2B5EF4-FFF2-40B4-BE49-F238E27FC236}">
                <a16:creationId xmlns:a16="http://schemas.microsoft.com/office/drawing/2014/main" id="{8D50CE64-0F07-4B15-1499-162AA615C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719" y="1849800"/>
            <a:ext cx="2150995" cy="72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7320249-0173-2941-7C6B-AF2CCC5BE646}"/>
              </a:ext>
            </a:extLst>
          </p:cNvPr>
          <p:cNvSpPr txBox="1">
            <a:spLocks noChangeArrowheads="1"/>
          </p:cNvSpPr>
          <p:nvPr/>
        </p:nvSpPr>
        <p:spPr bwMode="auto">
          <a:xfrm>
            <a:off x="6735292" y="1361330"/>
            <a:ext cx="2050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sz="2400" b="1" dirty="0">
                <a:solidFill>
                  <a:schemeClr val="accent2">
                    <a:lumMod val="75000"/>
                  </a:schemeClr>
                </a:solidFill>
              </a:rPr>
              <a:t>Elon Musk</a:t>
            </a:r>
          </a:p>
        </p:txBody>
      </p:sp>
      <p:pic>
        <p:nvPicPr>
          <p:cNvPr id="4102" name="Picture 6" descr="undefined">
            <a:extLst>
              <a:ext uri="{FF2B5EF4-FFF2-40B4-BE49-F238E27FC236}">
                <a16:creationId xmlns:a16="http://schemas.microsoft.com/office/drawing/2014/main" id="{C8EC8E05-D2F5-B7C3-92B9-CCEB653F9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4167" y="1386833"/>
            <a:ext cx="1639879" cy="2042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1">
            <a:extLst>
              <a:ext uri="{FF2B5EF4-FFF2-40B4-BE49-F238E27FC236}">
                <a16:creationId xmlns:a16="http://schemas.microsoft.com/office/drawing/2014/main" id="{6E9587B7-D88C-F877-377A-4A506AFDFD66}"/>
              </a:ext>
            </a:extLst>
          </p:cNvPr>
          <p:cNvSpPr txBox="1">
            <a:spLocks noChangeArrowheads="1"/>
          </p:cNvSpPr>
          <p:nvPr/>
        </p:nvSpPr>
        <p:spPr bwMode="auto">
          <a:xfrm>
            <a:off x="8438090" y="3620769"/>
            <a:ext cx="3092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sz="2000" dirty="0">
                <a:solidFill>
                  <a:schemeClr val="accent2">
                    <a:lumMod val="75000"/>
                  </a:schemeClr>
                </a:solidFill>
              </a:rPr>
              <a:t>10.161 Satelliten im All</a:t>
            </a:r>
          </a:p>
          <a:p>
            <a:pPr algn="ctr"/>
            <a:r>
              <a:rPr lang="de-DE" altLang="de-DE" sz="2000" dirty="0">
                <a:solidFill>
                  <a:schemeClr val="accent2">
                    <a:lumMod val="75000"/>
                  </a:schemeClr>
                </a:solidFill>
              </a:rPr>
              <a:t>19.427 genehmigt</a:t>
            </a:r>
          </a:p>
          <a:p>
            <a:pPr algn="ctr"/>
            <a:r>
              <a:rPr lang="de-DE" altLang="de-DE" sz="2000" dirty="0">
                <a:solidFill>
                  <a:schemeClr val="accent2">
                    <a:lumMod val="75000"/>
                  </a:schemeClr>
                </a:solidFill>
              </a:rPr>
              <a:t>Ziel 30.000 </a:t>
            </a:r>
            <a:r>
              <a:rPr lang="de-DE" sz="2000" dirty="0">
                <a:solidFill>
                  <a:schemeClr val="accent2">
                    <a:lumMod val="75000"/>
                  </a:schemeClr>
                </a:solidFill>
              </a:rPr>
              <a:t>(März 2026)</a:t>
            </a:r>
            <a:endParaRPr lang="de-DE" altLang="de-DE" sz="2000" dirty="0">
              <a:solidFill>
                <a:schemeClr val="accent2">
                  <a:lumMod val="75000"/>
                </a:schemeClr>
              </a:solidFill>
            </a:endParaRPr>
          </a:p>
        </p:txBody>
      </p:sp>
      <p:pic>
        <p:nvPicPr>
          <p:cNvPr id="4106" name="Picture 10" descr="Gotham-Oberfläche von Palantir mit einer Globe und angezeigten Datenpunkten.">
            <a:extLst>
              <a:ext uri="{FF2B5EF4-FFF2-40B4-BE49-F238E27FC236}">
                <a16:creationId xmlns:a16="http://schemas.microsoft.com/office/drawing/2014/main" id="{D6EBFE3E-7666-F412-D144-309BBDD27B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047" y="2904656"/>
            <a:ext cx="2772370" cy="138100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AD97022-01ED-BA5E-37C1-EF8037C25569}"/>
              </a:ext>
            </a:extLst>
          </p:cNvPr>
          <p:cNvSpPr txBox="1">
            <a:spLocks noChangeArrowheads="1"/>
          </p:cNvSpPr>
          <p:nvPr/>
        </p:nvSpPr>
        <p:spPr bwMode="auto">
          <a:xfrm>
            <a:off x="508894" y="4353817"/>
            <a:ext cx="2050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sz="2400" b="1" dirty="0">
                <a:solidFill>
                  <a:schemeClr val="accent2">
                    <a:lumMod val="75000"/>
                  </a:schemeClr>
                </a:solidFill>
              </a:rPr>
              <a:t>Hessen</a:t>
            </a:r>
            <a:endParaRPr lang="de-DE" altLang="de-DE" sz="2400" b="1" dirty="0">
              <a:solidFill>
                <a:schemeClr val="accent2">
                  <a:lumMod val="75000"/>
                </a:schemeClr>
              </a:solidFill>
            </a:endParaRPr>
          </a:p>
        </p:txBody>
      </p:sp>
      <p:sp>
        <p:nvSpPr>
          <p:cNvPr id="11" name="Textfeld 10">
            <a:extLst>
              <a:ext uri="{FF2B5EF4-FFF2-40B4-BE49-F238E27FC236}">
                <a16:creationId xmlns:a16="http://schemas.microsoft.com/office/drawing/2014/main" id="{7CACA827-0E82-06D1-01CC-D94C2855D615}"/>
              </a:ext>
            </a:extLst>
          </p:cNvPr>
          <p:cNvSpPr txBox="1">
            <a:spLocks noChangeArrowheads="1"/>
          </p:cNvSpPr>
          <p:nvPr/>
        </p:nvSpPr>
        <p:spPr bwMode="auto">
          <a:xfrm>
            <a:off x="4052789" y="3984485"/>
            <a:ext cx="2050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sz="2400" b="1" dirty="0">
                <a:solidFill>
                  <a:schemeClr val="accent2">
                    <a:lumMod val="75000"/>
                  </a:schemeClr>
                </a:solidFill>
              </a:rPr>
              <a:t>Baden-</a:t>
            </a:r>
            <a:r>
              <a:rPr lang="de-DE" altLang="de-DE" sz="2400" b="1" dirty="0" err="1">
                <a:solidFill>
                  <a:schemeClr val="accent2">
                    <a:lumMod val="75000"/>
                  </a:schemeClr>
                </a:solidFill>
              </a:rPr>
              <a:t>Würtemberg</a:t>
            </a:r>
            <a:endParaRPr lang="de-DE" altLang="de-DE" sz="2400" b="1" dirty="0">
              <a:solidFill>
                <a:schemeClr val="accent2">
                  <a:lumMod val="75000"/>
                </a:schemeClr>
              </a:solidFill>
            </a:endParaRPr>
          </a:p>
        </p:txBody>
      </p:sp>
      <p:sp>
        <p:nvSpPr>
          <p:cNvPr id="13" name="Textfeld 12">
            <a:extLst>
              <a:ext uri="{FF2B5EF4-FFF2-40B4-BE49-F238E27FC236}">
                <a16:creationId xmlns:a16="http://schemas.microsoft.com/office/drawing/2014/main" id="{D71CDAFF-1C7A-B154-C8E5-8F6276CFB40D}"/>
              </a:ext>
            </a:extLst>
          </p:cNvPr>
          <p:cNvSpPr txBox="1">
            <a:spLocks noChangeArrowheads="1"/>
          </p:cNvSpPr>
          <p:nvPr/>
        </p:nvSpPr>
        <p:spPr bwMode="auto">
          <a:xfrm>
            <a:off x="4550406" y="3052240"/>
            <a:ext cx="2050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sz="2400" b="1" dirty="0">
                <a:solidFill>
                  <a:schemeClr val="accent2">
                    <a:lumMod val="75000"/>
                  </a:schemeClr>
                </a:solidFill>
              </a:rPr>
              <a:t>Nordrhein-Westfalen</a:t>
            </a:r>
          </a:p>
        </p:txBody>
      </p:sp>
      <p:sp>
        <p:nvSpPr>
          <p:cNvPr id="16" name="Textfeld 15">
            <a:extLst>
              <a:ext uri="{FF2B5EF4-FFF2-40B4-BE49-F238E27FC236}">
                <a16:creationId xmlns:a16="http://schemas.microsoft.com/office/drawing/2014/main" id="{EA9D0532-4C77-53C6-338D-257DC02C0DA8}"/>
              </a:ext>
            </a:extLst>
          </p:cNvPr>
          <p:cNvSpPr txBox="1">
            <a:spLocks noChangeArrowheads="1"/>
          </p:cNvSpPr>
          <p:nvPr/>
        </p:nvSpPr>
        <p:spPr bwMode="auto">
          <a:xfrm>
            <a:off x="2169270" y="4455065"/>
            <a:ext cx="2050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sz="2400" b="1" dirty="0">
                <a:solidFill>
                  <a:schemeClr val="accent2">
                    <a:lumMod val="75000"/>
                  </a:schemeClr>
                </a:solidFill>
              </a:rPr>
              <a:t>Bayern</a:t>
            </a:r>
            <a:endParaRPr lang="de-DE" altLang="de-DE" sz="2400" b="1" dirty="0">
              <a:solidFill>
                <a:schemeClr val="accent2">
                  <a:lumMod val="75000"/>
                </a:schemeClr>
              </a:solidFill>
            </a:endParaRPr>
          </a:p>
        </p:txBody>
      </p:sp>
    </p:spTree>
    <p:extLst>
      <p:ext uri="{BB962C8B-B14F-4D97-AF65-F5344CB8AC3E}">
        <p14:creationId xmlns:p14="http://schemas.microsoft.com/office/powerpoint/2010/main" val="42580984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left)">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circle(out)">
                                      <p:cBhvr>
                                        <p:cTn id="27" dur="200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wipe(down)">
                                      <p:cBhvr>
                                        <p:cTn id="47" dur="500"/>
                                        <p:tgtEl>
                                          <p:spTgt spid="41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lt">
                                    <p:tmPct val="10000"/>
                                  </p:iterate>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wipe(left)">
                                      <p:cBhvr>
                                        <p:cTn id="69" dur="500"/>
                                        <p:tgtEl>
                                          <p:spTgt spid="1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lt">
                                    <p:tmPct val="10000"/>
                                  </p:iterate>
                                  <p:childTnLst>
                                    <p:set>
                                      <p:cBhvr>
                                        <p:cTn id="73" dur="1" fill="hold">
                                          <p:stCondLst>
                                            <p:cond delay="0"/>
                                          </p:stCondLst>
                                        </p:cTn>
                                        <p:tgtEl>
                                          <p:spTgt spid="15">
                                            <p:txEl>
                                              <p:pRg st="1" end="1"/>
                                            </p:txEl>
                                          </p:spTgt>
                                        </p:tgtEl>
                                        <p:attrNameLst>
                                          <p:attrName>style.visibility</p:attrName>
                                        </p:attrNameLst>
                                      </p:cBhvr>
                                      <p:to>
                                        <p:strVal val="visible"/>
                                      </p:to>
                                    </p:set>
                                    <p:animEffect transition="in" filter="wipe(left)">
                                      <p:cBhvr>
                                        <p:cTn id="7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p:bldP spid="3" grpId="0"/>
      <p:bldP spid="4" grpId="0" build="p"/>
      <p:bldP spid="8" grpId="0"/>
      <p:bldP spid="11"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82705-2915-C68D-DB5A-18D714718285}"/>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8BB8048E-EBFE-F964-FE42-6B638D6CBD58}"/>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15 Minuten Stadt</a:t>
            </a:r>
            <a:endParaRPr lang="de-DE" altLang="de-DE" sz="2600" kern="0" dirty="0">
              <a:solidFill>
                <a:srgbClr val="002060"/>
              </a:solidFill>
              <a:latin typeface="Arial" panose="020B0604020202020204" pitchFamily="34" charset="0"/>
            </a:endParaRPr>
          </a:p>
        </p:txBody>
      </p:sp>
      <p:sp>
        <p:nvSpPr>
          <p:cNvPr id="15" name="Textfeld 1">
            <a:extLst>
              <a:ext uri="{FF2B5EF4-FFF2-40B4-BE49-F238E27FC236}">
                <a16:creationId xmlns:a16="http://schemas.microsoft.com/office/drawing/2014/main" id="{E3EDD69F-E37C-6EB4-A61B-EC2D029A78E9}"/>
              </a:ext>
            </a:extLst>
          </p:cNvPr>
          <p:cNvSpPr txBox="1">
            <a:spLocks noChangeArrowheads="1"/>
          </p:cNvSpPr>
          <p:nvPr/>
        </p:nvSpPr>
        <p:spPr bwMode="auto">
          <a:xfrm>
            <a:off x="257175" y="1302565"/>
            <a:ext cx="4552949" cy="2628662"/>
          </a:xfrm>
          <a:prstGeom prst="roundRect">
            <a:avLst>
              <a:gd name="adj" fmla="val 5883"/>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sz="2000" dirty="0">
                <a:solidFill>
                  <a:schemeClr val="accent2">
                    <a:lumMod val="75000"/>
                  </a:schemeClr>
                </a:solidFill>
              </a:rPr>
              <a:t>Ziel ist es, die Stadt (Oxford) in (sechs) Zonen zu unterteilen,</a:t>
            </a:r>
          </a:p>
          <a:p>
            <a:pPr algn="ctr"/>
            <a:r>
              <a:rPr lang="de-DE" sz="2000" dirty="0">
                <a:solidFill>
                  <a:schemeClr val="accent2">
                    <a:lumMod val="75000"/>
                  </a:schemeClr>
                </a:solidFill>
              </a:rPr>
              <a:t>in denen Dienstleistungen innerhalb von 15 Minuten zu Fuß oder per Rad erreichbar sind.</a:t>
            </a:r>
          </a:p>
          <a:p>
            <a:pPr algn="ctr"/>
            <a:r>
              <a:rPr lang="de-DE" sz="2000" dirty="0">
                <a:solidFill>
                  <a:schemeClr val="accent2">
                    <a:lumMod val="75000"/>
                  </a:schemeClr>
                </a:solidFill>
              </a:rPr>
              <a:t>Fahrten zwischen den Zonen sollen zur Verkehrsberuhigung eingeschränkt werden.</a:t>
            </a:r>
            <a:endParaRPr lang="de-DE" altLang="de-DE" sz="2000" dirty="0">
              <a:solidFill>
                <a:schemeClr val="accent2">
                  <a:lumMod val="75000"/>
                </a:schemeClr>
              </a:solidFill>
            </a:endParaRPr>
          </a:p>
        </p:txBody>
      </p:sp>
      <p:pic>
        <p:nvPicPr>
          <p:cNvPr id="13314" name="Picture 2" descr="Map of Oxford showing North, East, South, West and Central traffic zones created by proposed traffic filters">
            <a:extLst>
              <a:ext uri="{FF2B5EF4-FFF2-40B4-BE49-F238E27FC236}">
                <a16:creationId xmlns:a16="http://schemas.microsoft.com/office/drawing/2014/main" id="{158750AA-A37D-9D39-5786-1C2E00F96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017" y="1321615"/>
            <a:ext cx="7006808" cy="5107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1">
            <a:extLst>
              <a:ext uri="{FF2B5EF4-FFF2-40B4-BE49-F238E27FC236}">
                <a16:creationId xmlns:a16="http://schemas.microsoft.com/office/drawing/2014/main" id="{054032D8-79B6-60ED-37B2-36650FAF4776}"/>
              </a:ext>
            </a:extLst>
          </p:cNvPr>
          <p:cNvSpPr txBox="1">
            <a:spLocks noChangeArrowheads="1"/>
          </p:cNvSpPr>
          <p:nvPr/>
        </p:nvSpPr>
        <p:spPr bwMode="auto">
          <a:xfrm>
            <a:off x="257174" y="4142282"/>
            <a:ext cx="4552949" cy="2290227"/>
          </a:xfrm>
          <a:prstGeom prst="roundRect">
            <a:avLst>
              <a:gd name="adj" fmla="val 386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dirty="0">
                <a:solidFill>
                  <a:schemeClr val="accent2">
                    <a:lumMod val="75000"/>
                  </a:schemeClr>
                </a:solidFill>
              </a:rPr>
              <a:t>Anzahl der Durchfahrten im Jahr</a:t>
            </a:r>
          </a:p>
          <a:p>
            <a:r>
              <a:rPr lang="de-DE" sz="2000" dirty="0">
                <a:solidFill>
                  <a:schemeClr val="accent2">
                    <a:lumMod val="75000"/>
                  </a:schemeClr>
                </a:solidFill>
              </a:rPr>
              <a:t>Bewohner</a:t>
            </a:r>
          </a:p>
          <a:p>
            <a:r>
              <a:rPr lang="de-DE" sz="2000" dirty="0">
                <a:solidFill>
                  <a:schemeClr val="accent2">
                    <a:lumMod val="75000"/>
                  </a:schemeClr>
                </a:solidFill>
              </a:rPr>
              <a:t> - innerhalb der Zonen max. 100x</a:t>
            </a:r>
          </a:p>
          <a:p>
            <a:r>
              <a:rPr lang="de-DE" sz="2000" dirty="0">
                <a:solidFill>
                  <a:schemeClr val="accent2">
                    <a:lumMod val="75000"/>
                  </a:schemeClr>
                </a:solidFill>
              </a:rPr>
              <a:t> - außerhalb der Zonen max. 25x</a:t>
            </a:r>
          </a:p>
          <a:p>
            <a:endParaRPr lang="de-DE" sz="2000" dirty="0">
              <a:solidFill>
                <a:schemeClr val="accent2">
                  <a:lumMod val="75000"/>
                </a:schemeClr>
              </a:solidFill>
            </a:endParaRPr>
          </a:p>
          <a:p>
            <a:r>
              <a:rPr lang="de-DE" sz="2000" dirty="0" err="1">
                <a:solidFill>
                  <a:schemeClr val="accent2">
                    <a:lumMod val="75000"/>
                  </a:schemeClr>
                </a:solidFill>
              </a:rPr>
              <a:t>autom</a:t>
            </a:r>
            <a:r>
              <a:rPr lang="de-DE" sz="2000" dirty="0">
                <a:solidFill>
                  <a:schemeClr val="accent2">
                    <a:lumMod val="75000"/>
                  </a:schemeClr>
                </a:solidFill>
              </a:rPr>
              <a:t>. Kennzeichenerkennung</a:t>
            </a:r>
            <a:br>
              <a:rPr lang="de-DE" sz="2000" dirty="0">
                <a:solidFill>
                  <a:schemeClr val="accent2">
                    <a:lumMod val="75000"/>
                  </a:schemeClr>
                </a:solidFill>
              </a:rPr>
            </a:br>
            <a:r>
              <a:rPr lang="de-DE" sz="2000" dirty="0">
                <a:solidFill>
                  <a:schemeClr val="accent2">
                    <a:lumMod val="75000"/>
                  </a:schemeClr>
                </a:solidFill>
                <a:sym typeface="Wingdings" panose="05000000000000000000" pitchFamily="2" charset="2"/>
              </a:rPr>
              <a:t> Strafe ca. 80,- EUR</a:t>
            </a:r>
            <a:endParaRPr lang="de-DE" altLang="de-DE" sz="2000" dirty="0">
              <a:solidFill>
                <a:schemeClr val="accent2">
                  <a:lumMod val="75000"/>
                </a:schemeClr>
              </a:solidFill>
            </a:endParaRPr>
          </a:p>
        </p:txBody>
      </p:sp>
    </p:spTree>
    <p:extLst>
      <p:ext uri="{BB962C8B-B14F-4D97-AF65-F5344CB8AC3E}">
        <p14:creationId xmlns:p14="http://schemas.microsoft.com/office/powerpoint/2010/main" val="334108723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wipe(left)">
                                      <p:cBhvr>
                                        <p:cTn id="16" dur="5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wipe(left)">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circle(in)">
                                      <p:cBhvr>
                                        <p:cTn id="26" dur="2000"/>
                                        <p:tgtEl>
                                          <p:spTgt spid="133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500"/>
                                        <p:tgtEl>
                                          <p:spTgt spid="5">
                                            <p:bg/>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left)">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wipe(left)">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wipe(left)">
                                      <p:cBhvr>
                                        <p:cTn id="5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5008-53AF-4FB8-D5F7-FD2D2524A104}"/>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89F0ED64-AC17-95A9-D8C5-AF280B65B668}"/>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Was verlieren wir?</a:t>
            </a:r>
            <a:endParaRPr lang="de-DE" altLang="de-DE" sz="2600" kern="0" dirty="0">
              <a:solidFill>
                <a:srgbClr val="002060"/>
              </a:solidFill>
              <a:latin typeface="Arial" panose="020B0604020202020204" pitchFamily="34" charset="0"/>
            </a:endParaRPr>
          </a:p>
        </p:txBody>
      </p:sp>
      <p:sp>
        <p:nvSpPr>
          <p:cNvPr id="15" name="Textfeld 1">
            <a:extLst>
              <a:ext uri="{FF2B5EF4-FFF2-40B4-BE49-F238E27FC236}">
                <a16:creationId xmlns:a16="http://schemas.microsoft.com/office/drawing/2014/main" id="{A2091C16-1EAD-D4E2-2FB4-A41FF5EDB342}"/>
              </a:ext>
            </a:extLst>
          </p:cNvPr>
          <p:cNvSpPr txBox="1">
            <a:spLocks noChangeArrowheads="1"/>
          </p:cNvSpPr>
          <p:nvPr/>
        </p:nvSpPr>
        <p:spPr bwMode="auto">
          <a:xfrm>
            <a:off x="562824" y="1152141"/>
            <a:ext cx="505786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285750" indent="-285750">
              <a:buFont typeface="Arial" panose="020B0604020202020204" pitchFamily="34" charset="0"/>
              <a:buChar char="•"/>
            </a:pPr>
            <a:r>
              <a:rPr lang="de-DE" sz="2000" b="1" dirty="0">
                <a:solidFill>
                  <a:schemeClr val="accent2">
                    <a:lumMod val="75000"/>
                  </a:schemeClr>
                </a:solidFill>
              </a:rPr>
              <a:t>Kontrolle über die Daten</a:t>
            </a:r>
            <a:br>
              <a:rPr lang="de-DE" sz="2000" dirty="0">
                <a:solidFill>
                  <a:schemeClr val="accent2">
                    <a:lumMod val="75000"/>
                  </a:schemeClr>
                </a:solidFill>
              </a:rPr>
            </a:br>
            <a:r>
              <a:rPr lang="de-DE" sz="2000" dirty="0">
                <a:solidFill>
                  <a:schemeClr val="accent2">
                    <a:lumMod val="75000"/>
                  </a:schemeClr>
                </a:solidFill>
              </a:rPr>
              <a:t>Ja, wir werden gefragt:</a:t>
            </a:r>
            <a:br>
              <a:rPr lang="de-DE" sz="2000" dirty="0">
                <a:solidFill>
                  <a:schemeClr val="accent2">
                    <a:lumMod val="75000"/>
                  </a:schemeClr>
                </a:solidFill>
              </a:rPr>
            </a:br>
            <a:r>
              <a:rPr lang="de-DE" sz="2000" dirty="0">
                <a:solidFill>
                  <a:schemeClr val="accent2">
                    <a:lumMod val="75000"/>
                  </a:schemeClr>
                </a:solidFill>
              </a:rPr>
              <a:t> - bei jeder Webseite</a:t>
            </a:r>
            <a:br>
              <a:rPr lang="de-DE" sz="2000" dirty="0">
                <a:solidFill>
                  <a:schemeClr val="accent2">
                    <a:lumMod val="75000"/>
                  </a:schemeClr>
                </a:solidFill>
              </a:rPr>
            </a:br>
            <a:r>
              <a:rPr lang="de-DE" sz="2000" dirty="0">
                <a:solidFill>
                  <a:schemeClr val="accent2">
                    <a:lumMod val="75000"/>
                  </a:schemeClr>
                </a:solidFill>
              </a:rPr>
              <a:t> - bei jedem Online-Shopping</a:t>
            </a:r>
            <a:br>
              <a:rPr lang="de-DE" sz="2000" dirty="0">
                <a:solidFill>
                  <a:schemeClr val="accent2">
                    <a:lumMod val="75000"/>
                  </a:schemeClr>
                </a:solidFill>
              </a:rPr>
            </a:br>
            <a:r>
              <a:rPr lang="de-DE" sz="2000" dirty="0">
                <a:solidFill>
                  <a:schemeClr val="accent2">
                    <a:lumMod val="75000"/>
                  </a:schemeClr>
                </a:solidFill>
              </a:rPr>
              <a:t> - bei jeder Installation &amp; Inbetriebnahme</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Kontrolle über unsere Identität</a:t>
            </a:r>
            <a:br>
              <a:rPr lang="de-DE" sz="2000" dirty="0">
                <a:solidFill>
                  <a:schemeClr val="accent2">
                    <a:lumMod val="75000"/>
                  </a:schemeClr>
                </a:solidFill>
              </a:rPr>
            </a:br>
            <a:r>
              <a:rPr lang="de-DE" sz="2000" dirty="0">
                <a:solidFill>
                  <a:schemeClr val="accent2">
                    <a:lumMod val="75000"/>
                  </a:schemeClr>
                </a:solidFill>
              </a:rPr>
              <a:t> - ID-Karten werden überall ausgelesen </a:t>
            </a:r>
            <a:br>
              <a:rPr lang="de-DE" sz="2000" dirty="0">
                <a:solidFill>
                  <a:schemeClr val="accent2">
                    <a:lumMod val="75000"/>
                  </a:schemeClr>
                </a:solidFill>
              </a:rPr>
            </a:br>
            <a:r>
              <a:rPr lang="de-DE" sz="2000" dirty="0">
                <a:solidFill>
                  <a:schemeClr val="accent2">
                    <a:lumMod val="75000"/>
                  </a:schemeClr>
                </a:solidFill>
              </a:rPr>
              <a:t> - Zugriff von Behörden o. Hackerzugriff</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Freiheit des Handelns</a:t>
            </a:r>
            <a:br>
              <a:rPr lang="de-DE" sz="2000" dirty="0">
                <a:solidFill>
                  <a:schemeClr val="accent2">
                    <a:lumMod val="75000"/>
                  </a:schemeClr>
                </a:solidFill>
              </a:rPr>
            </a:br>
            <a:r>
              <a:rPr lang="de-DE" sz="2000" dirty="0">
                <a:solidFill>
                  <a:schemeClr val="accent2">
                    <a:lumMod val="75000"/>
                  </a:schemeClr>
                </a:solidFill>
              </a:rPr>
              <a:t> - Vergleich im Wohnzimmer, auf Arbeit,</a:t>
            </a:r>
            <a:br>
              <a:rPr lang="de-DE" sz="2000" dirty="0">
                <a:solidFill>
                  <a:schemeClr val="accent2">
                    <a:lumMod val="75000"/>
                  </a:schemeClr>
                </a:solidFill>
              </a:rPr>
            </a:br>
            <a:r>
              <a:rPr lang="de-DE" sz="2000" dirty="0">
                <a:solidFill>
                  <a:schemeClr val="accent2">
                    <a:lumMod val="75000"/>
                  </a:schemeClr>
                </a:solidFill>
              </a:rPr>
              <a:t>    in der Schule oder auf der Bühne</a:t>
            </a:r>
            <a:br>
              <a:rPr lang="de-DE" sz="2000" dirty="0">
                <a:solidFill>
                  <a:schemeClr val="accent2">
                    <a:lumMod val="75000"/>
                  </a:schemeClr>
                </a:solidFill>
              </a:rPr>
            </a:br>
            <a:r>
              <a:rPr lang="de-DE" sz="2000" dirty="0">
                <a:solidFill>
                  <a:schemeClr val="accent2">
                    <a:lumMod val="75000"/>
                  </a:schemeClr>
                </a:solidFill>
              </a:rPr>
              <a:t> </a:t>
            </a:r>
          </a:p>
          <a:p>
            <a:pPr marL="285750" indent="-285750">
              <a:buFont typeface="Arial" panose="020B0604020202020204" pitchFamily="34" charset="0"/>
              <a:buChar char="•"/>
            </a:pPr>
            <a:r>
              <a:rPr lang="de-DE" sz="2000" b="1" dirty="0">
                <a:solidFill>
                  <a:schemeClr val="accent2">
                    <a:lumMod val="75000"/>
                  </a:schemeClr>
                </a:solidFill>
              </a:rPr>
              <a:t>Freiheit des Denkens</a:t>
            </a:r>
            <a:br>
              <a:rPr lang="de-DE" sz="2000" dirty="0">
                <a:solidFill>
                  <a:schemeClr val="accent2">
                    <a:lumMod val="75000"/>
                  </a:schemeClr>
                </a:solidFill>
              </a:rPr>
            </a:br>
            <a:r>
              <a:rPr lang="de-DE" sz="2000" dirty="0">
                <a:solidFill>
                  <a:schemeClr val="accent2">
                    <a:lumMod val="75000"/>
                  </a:schemeClr>
                </a:solidFill>
              </a:rPr>
              <a:t> - welche Gedanken teilen wir mit jedem</a:t>
            </a:r>
            <a:br>
              <a:rPr lang="de-DE" sz="2000" dirty="0">
                <a:solidFill>
                  <a:schemeClr val="accent2">
                    <a:lumMod val="75000"/>
                  </a:schemeClr>
                </a:solidFill>
              </a:rPr>
            </a:br>
            <a:r>
              <a:rPr lang="de-DE" sz="2000" dirty="0">
                <a:solidFill>
                  <a:schemeClr val="accent2">
                    <a:lumMod val="75000"/>
                  </a:schemeClr>
                </a:solidFill>
              </a:rPr>
              <a:t>   und welche nur mit einem Freund</a:t>
            </a:r>
          </a:p>
        </p:txBody>
      </p:sp>
      <p:sp>
        <p:nvSpPr>
          <p:cNvPr id="13" name="Textfeld 12">
            <a:extLst>
              <a:ext uri="{FF2B5EF4-FFF2-40B4-BE49-F238E27FC236}">
                <a16:creationId xmlns:a16="http://schemas.microsoft.com/office/drawing/2014/main" id="{A40CBB26-73BF-FDE0-4247-0E8EA864D92B}"/>
              </a:ext>
            </a:extLst>
          </p:cNvPr>
          <p:cNvSpPr txBox="1"/>
          <p:nvPr/>
        </p:nvSpPr>
        <p:spPr>
          <a:xfrm>
            <a:off x="6686550" y="1367257"/>
            <a:ext cx="4838700" cy="1328023"/>
          </a:xfrm>
          <a:prstGeom prst="roundRect">
            <a:avLst/>
          </a:prstGeom>
          <a:solidFill>
            <a:srgbClr val="FF8F8F">
              <a:alpha val="50196"/>
            </a:srgbClr>
          </a:solidFill>
          <a:ln w="28575">
            <a:solidFill>
              <a:srgbClr val="C00000"/>
            </a:solidFill>
          </a:ln>
        </p:spPr>
        <p:txBody>
          <a:bodyPr wrap="square" rtlCol="0">
            <a:spAutoFit/>
          </a:bodyPr>
          <a:lstStyle/>
          <a:p>
            <a:pPr algn="ctr"/>
            <a:r>
              <a:rPr lang="de-DE" sz="2400" b="1" dirty="0">
                <a:ln w="19050">
                  <a:noFill/>
                </a:ln>
                <a:solidFill>
                  <a:srgbClr val="002060"/>
                </a:solidFill>
              </a:rPr>
              <a:t>NEIN – </a:t>
            </a:r>
            <a:r>
              <a:rPr lang="de-DE" sz="2400" b="1" dirty="0" err="1">
                <a:ln w="19050">
                  <a:noFill/>
                </a:ln>
                <a:solidFill>
                  <a:srgbClr val="002060"/>
                </a:solidFill>
              </a:rPr>
              <a:t>Auschluss</a:t>
            </a:r>
            <a:r>
              <a:rPr lang="de-DE" sz="2400" b="1" dirty="0">
                <a:ln w="19050">
                  <a:noFill/>
                </a:ln>
                <a:solidFill>
                  <a:srgbClr val="002060"/>
                </a:solidFill>
              </a:rPr>
              <a:t>!</a:t>
            </a:r>
          </a:p>
          <a:p>
            <a:pPr algn="ctr"/>
            <a:r>
              <a:rPr lang="de-DE" sz="2400" b="1" dirty="0">
                <a:ln w="19050">
                  <a:noFill/>
                </a:ln>
                <a:solidFill>
                  <a:srgbClr val="002060"/>
                </a:solidFill>
              </a:rPr>
              <a:t>JA – Kontrollverlust</a:t>
            </a:r>
          </a:p>
          <a:p>
            <a:pPr algn="ctr"/>
            <a:r>
              <a:rPr lang="de-DE" sz="2400" b="1" dirty="0">
                <a:ln w="19050">
                  <a:noFill/>
                </a:ln>
                <a:solidFill>
                  <a:srgbClr val="002060"/>
                </a:solidFill>
              </a:rPr>
              <a:t>„das Internet vergisst nie“</a:t>
            </a:r>
          </a:p>
        </p:txBody>
      </p:sp>
      <p:sp>
        <p:nvSpPr>
          <p:cNvPr id="2" name="Textfeld 1">
            <a:extLst>
              <a:ext uri="{FF2B5EF4-FFF2-40B4-BE49-F238E27FC236}">
                <a16:creationId xmlns:a16="http://schemas.microsoft.com/office/drawing/2014/main" id="{BDF70205-5183-DE6E-CC39-511E000D8878}"/>
              </a:ext>
            </a:extLst>
          </p:cNvPr>
          <p:cNvSpPr txBox="1"/>
          <p:nvPr/>
        </p:nvSpPr>
        <p:spPr>
          <a:xfrm>
            <a:off x="6686550" y="4024732"/>
            <a:ext cx="4838700" cy="2553891"/>
          </a:xfrm>
          <a:prstGeom prst="roundRect">
            <a:avLst/>
          </a:prstGeom>
          <a:solidFill>
            <a:srgbClr val="FF8F8F">
              <a:alpha val="50196"/>
            </a:srgbClr>
          </a:solidFill>
          <a:ln w="28575">
            <a:solidFill>
              <a:srgbClr val="C00000"/>
            </a:solidFill>
          </a:ln>
        </p:spPr>
        <p:txBody>
          <a:bodyPr wrap="square" rtlCol="0">
            <a:spAutoFit/>
          </a:bodyPr>
          <a:lstStyle/>
          <a:p>
            <a:pPr algn="ctr"/>
            <a:r>
              <a:rPr lang="de-DE" sz="2400" b="1" dirty="0">
                <a:ln w="19050">
                  <a:noFill/>
                </a:ln>
                <a:solidFill>
                  <a:srgbClr val="002060"/>
                </a:solidFill>
              </a:rPr>
              <a:t>Ich habe nichts zu verbergen, aber ich möchte nicht ohne Privatsphäre leben.</a:t>
            </a:r>
          </a:p>
          <a:p>
            <a:pPr algn="ctr"/>
            <a:r>
              <a:rPr lang="de-DE" sz="2400" b="1" dirty="0">
                <a:ln w="19050">
                  <a:noFill/>
                </a:ln>
                <a:solidFill>
                  <a:srgbClr val="002060"/>
                </a:solidFill>
              </a:rPr>
              <a:t>Über Nacht kann</a:t>
            </a:r>
            <a:br>
              <a:rPr lang="de-DE" sz="2400" b="1" dirty="0">
                <a:ln w="19050">
                  <a:noFill/>
                </a:ln>
                <a:solidFill>
                  <a:srgbClr val="002060"/>
                </a:solidFill>
              </a:rPr>
            </a:br>
            <a:r>
              <a:rPr lang="de-DE" sz="2400" b="1" dirty="0">
                <a:ln w="19050">
                  <a:noFill/>
                </a:ln>
                <a:solidFill>
                  <a:srgbClr val="002060"/>
                </a:solidFill>
              </a:rPr>
              <a:t>Deine </a:t>
            </a:r>
            <a:r>
              <a:rPr lang="de-DE" sz="2400" b="1" dirty="0" err="1">
                <a:ln w="19050">
                  <a:noFill/>
                </a:ln>
                <a:solidFill>
                  <a:srgbClr val="002060"/>
                </a:solidFill>
              </a:rPr>
              <a:t>Privatspäre</a:t>
            </a:r>
            <a:br>
              <a:rPr lang="de-DE" sz="2400" b="1" dirty="0">
                <a:ln w="19050">
                  <a:noFill/>
                </a:ln>
                <a:solidFill>
                  <a:srgbClr val="002060"/>
                </a:solidFill>
              </a:rPr>
            </a:br>
            <a:r>
              <a:rPr lang="de-DE" sz="2400" b="1" dirty="0">
                <a:ln w="19050">
                  <a:noFill/>
                </a:ln>
                <a:solidFill>
                  <a:srgbClr val="002060"/>
                </a:solidFill>
              </a:rPr>
              <a:t>im Rampenlicht stehen.</a:t>
            </a:r>
          </a:p>
        </p:txBody>
      </p:sp>
      <p:sp>
        <p:nvSpPr>
          <p:cNvPr id="3" name="Textfeld 2">
            <a:extLst>
              <a:ext uri="{FF2B5EF4-FFF2-40B4-BE49-F238E27FC236}">
                <a16:creationId xmlns:a16="http://schemas.microsoft.com/office/drawing/2014/main" id="{7A4FA2BA-9B43-83E7-1A4C-FD2D14D4C038}"/>
              </a:ext>
            </a:extLst>
          </p:cNvPr>
          <p:cNvSpPr txBox="1"/>
          <p:nvPr/>
        </p:nvSpPr>
        <p:spPr>
          <a:xfrm>
            <a:off x="6686550" y="3153852"/>
            <a:ext cx="4838700" cy="510778"/>
          </a:xfrm>
          <a:prstGeom prst="roundRect">
            <a:avLst/>
          </a:prstGeom>
          <a:solidFill>
            <a:srgbClr val="FF8F8F">
              <a:alpha val="50196"/>
            </a:srgbClr>
          </a:solidFill>
          <a:ln w="28575">
            <a:solidFill>
              <a:srgbClr val="C00000"/>
            </a:solidFill>
          </a:ln>
        </p:spPr>
        <p:txBody>
          <a:bodyPr wrap="square" rtlCol="0">
            <a:spAutoFit/>
          </a:bodyPr>
          <a:lstStyle/>
          <a:p>
            <a:pPr algn="ctr"/>
            <a:r>
              <a:rPr lang="de-DE" sz="2400" b="1" dirty="0">
                <a:ln w="19050">
                  <a:noFill/>
                </a:ln>
                <a:solidFill>
                  <a:srgbClr val="002060"/>
                </a:solidFill>
              </a:rPr>
              <a:t>Steuerbar / Erpressbar</a:t>
            </a:r>
          </a:p>
        </p:txBody>
      </p:sp>
    </p:spTree>
    <p:extLst>
      <p:ext uri="{BB962C8B-B14F-4D97-AF65-F5344CB8AC3E}">
        <p14:creationId xmlns:p14="http://schemas.microsoft.com/office/powerpoint/2010/main" val="347497598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circle(out)">
                                      <p:cBhvr>
                                        <p:cTn id="27" dur="2000"/>
                                        <p:tgtEl>
                                          <p:spTgt spid="13">
                                            <p:bg/>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wipe(left)">
                                      <p:cBhvr>
                                        <p:cTn id="36" dur="500"/>
                                        <p:tgtEl>
                                          <p:spTgt spid="13">
                                            <p:txEl>
                                              <p:pRg st="1" end="1"/>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wipe(left)">
                                      <p:cBhvr>
                                        <p:cTn id="39" dur="500"/>
                                        <p:tgtEl>
                                          <p:spTgt spid="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3">
                                            <p:bg/>
                                          </p:spTgt>
                                        </p:tgtEl>
                                        <p:attrNameLst>
                                          <p:attrName>style.visibility</p:attrName>
                                        </p:attrNameLst>
                                      </p:cBhvr>
                                      <p:to>
                                        <p:strVal val="visible"/>
                                      </p:to>
                                    </p:set>
                                    <p:animEffect transition="in" filter="circle(out)">
                                      <p:cBhvr>
                                        <p:cTn id="44" dur="2000"/>
                                        <p:tgtEl>
                                          <p:spTgt spid="3">
                                            <p:bg/>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wipe(left)">
                                      <p:cBhvr>
                                        <p:cTn id="48" dur="500"/>
                                        <p:tgtEl>
                                          <p:spTgt spid="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2">
                                            <p:bg/>
                                          </p:spTgt>
                                        </p:tgtEl>
                                        <p:attrNameLst>
                                          <p:attrName>style.visibility</p:attrName>
                                        </p:attrNameLst>
                                      </p:cBhvr>
                                      <p:to>
                                        <p:strVal val="visible"/>
                                      </p:to>
                                    </p:set>
                                    <p:animEffect transition="in" filter="circle(out)">
                                      <p:cBhvr>
                                        <p:cTn id="53" dur="2000"/>
                                        <p:tgtEl>
                                          <p:spTgt spid="2">
                                            <p:bg/>
                                          </p:spTgt>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 end="1"/>
                                            </p:txEl>
                                          </p:spTgt>
                                        </p:tgtEl>
                                        <p:attrNameLst>
                                          <p:attrName>style.visibility</p:attrName>
                                        </p:attrNameLst>
                                      </p:cBhvr>
                                      <p:to>
                                        <p:strVal val="visible"/>
                                      </p:to>
                                    </p:set>
                                    <p:animEffect transition="in" filter="wipe(left)">
                                      <p:cBhvr>
                                        <p:cTn id="6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3" grpId="0" uiExpand="1" build="allAtOnce" animBg="1"/>
      <p:bldP spid="2" grpId="0" uiExpand="1" build="allAtOnce" animBg="1"/>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DFE21-449D-AADA-D566-17D1ED0F5427}"/>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9EC9D51A-DC77-17AB-17A2-1198C3ADE2F3}"/>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Auszug aus Smart City Charta</a:t>
            </a:r>
            <a:endParaRPr lang="de-DE" altLang="de-DE" sz="2600" kern="0" dirty="0">
              <a:solidFill>
                <a:srgbClr val="002060"/>
              </a:solidFill>
              <a:latin typeface="Arial" panose="020B0604020202020204" pitchFamily="34" charset="0"/>
            </a:endParaRPr>
          </a:p>
        </p:txBody>
      </p:sp>
      <p:sp>
        <p:nvSpPr>
          <p:cNvPr id="15" name="Textfeld 1">
            <a:extLst>
              <a:ext uri="{FF2B5EF4-FFF2-40B4-BE49-F238E27FC236}">
                <a16:creationId xmlns:a16="http://schemas.microsoft.com/office/drawing/2014/main" id="{AB428C38-860A-BAE2-D169-4E5BEBB4EE62}"/>
              </a:ext>
            </a:extLst>
          </p:cNvPr>
          <p:cNvSpPr txBox="1">
            <a:spLocks noChangeArrowheads="1"/>
          </p:cNvSpPr>
          <p:nvPr/>
        </p:nvSpPr>
        <p:spPr bwMode="auto">
          <a:xfrm>
            <a:off x="562824" y="1152141"/>
            <a:ext cx="505786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285750" indent="-285750">
              <a:buFont typeface="Arial" panose="020B0604020202020204" pitchFamily="34" charset="0"/>
              <a:buChar char="•"/>
            </a:pPr>
            <a:r>
              <a:rPr lang="de-DE" sz="2000" b="1" dirty="0">
                <a:solidFill>
                  <a:schemeClr val="accent2">
                    <a:lumMod val="75000"/>
                  </a:schemeClr>
                </a:solidFill>
              </a:rPr>
              <a:t>Post-</a:t>
            </a:r>
            <a:r>
              <a:rPr lang="de-DE" sz="2000" b="1" dirty="0" err="1">
                <a:solidFill>
                  <a:schemeClr val="accent2">
                    <a:lumMod val="75000"/>
                  </a:schemeClr>
                </a:solidFill>
              </a:rPr>
              <a:t>choice</a:t>
            </a:r>
            <a:r>
              <a:rPr lang="de-DE" sz="2000" b="1" dirty="0">
                <a:solidFill>
                  <a:schemeClr val="accent2">
                    <a:lumMod val="75000"/>
                  </a:schemeClr>
                </a:solidFill>
              </a:rPr>
              <a:t> </a:t>
            </a:r>
            <a:r>
              <a:rPr lang="de-DE" sz="2000" b="1" dirty="0" err="1">
                <a:solidFill>
                  <a:schemeClr val="accent2">
                    <a:lumMod val="75000"/>
                  </a:schemeClr>
                </a:solidFill>
              </a:rPr>
              <a:t>society</a:t>
            </a:r>
            <a:br>
              <a:rPr lang="de-DE" sz="2000" dirty="0">
                <a:solidFill>
                  <a:schemeClr val="accent2">
                    <a:lumMod val="75000"/>
                  </a:schemeClr>
                </a:solidFill>
              </a:rPr>
            </a:br>
            <a:r>
              <a:rPr lang="de-DE" sz="2000" dirty="0">
                <a:solidFill>
                  <a:schemeClr val="accent2">
                    <a:lumMod val="75000"/>
                  </a:schemeClr>
                </a:solidFill>
              </a:rPr>
              <a:t>KI entscheidet für uns:</a:t>
            </a:r>
            <a:br>
              <a:rPr lang="de-DE" sz="2000" dirty="0">
                <a:solidFill>
                  <a:schemeClr val="accent2">
                    <a:lumMod val="75000"/>
                  </a:schemeClr>
                </a:solidFill>
              </a:rPr>
            </a:br>
            <a:r>
              <a:rPr lang="de-DE" sz="2000" dirty="0">
                <a:solidFill>
                  <a:schemeClr val="accent2">
                    <a:lumMod val="75000"/>
                  </a:schemeClr>
                </a:solidFill>
              </a:rPr>
              <a:t> - Bus/Bahn/Taxi/privates Auto</a:t>
            </a:r>
            <a:br>
              <a:rPr lang="de-DE" sz="2000" dirty="0">
                <a:solidFill>
                  <a:schemeClr val="accent2">
                    <a:lumMod val="75000"/>
                  </a:schemeClr>
                </a:solidFill>
              </a:rPr>
            </a:br>
            <a:r>
              <a:rPr lang="de-DE" sz="2000" dirty="0">
                <a:solidFill>
                  <a:schemeClr val="accent2">
                    <a:lumMod val="75000"/>
                  </a:schemeClr>
                </a:solidFill>
              </a:rPr>
              <a:t> - welche Nahrungsmittel</a:t>
            </a:r>
            <a:br>
              <a:rPr lang="de-DE" sz="2000" dirty="0">
                <a:solidFill>
                  <a:schemeClr val="accent2">
                    <a:lumMod val="75000"/>
                  </a:schemeClr>
                </a:solidFill>
              </a:rPr>
            </a:br>
            <a:r>
              <a:rPr lang="de-DE" sz="2000" dirty="0">
                <a:solidFill>
                  <a:schemeClr val="accent2">
                    <a:lumMod val="75000"/>
                  </a:schemeClr>
                </a:solidFill>
              </a:rPr>
              <a:t> - welche Kleidung</a:t>
            </a:r>
            <a:br>
              <a:rPr lang="de-DE" sz="2000" dirty="0">
                <a:solidFill>
                  <a:schemeClr val="accent2">
                    <a:lumMod val="75000"/>
                  </a:schemeClr>
                </a:solidFill>
              </a:rPr>
            </a:br>
            <a:r>
              <a:rPr lang="de-DE" sz="2000" dirty="0">
                <a:solidFill>
                  <a:schemeClr val="accent2">
                    <a:lumMod val="75000"/>
                  </a:schemeClr>
                </a:solidFill>
              </a:rPr>
              <a:t> - welche Freizeitaktivität</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Post-</a:t>
            </a:r>
            <a:r>
              <a:rPr lang="de-DE" sz="2000" b="1" dirty="0" err="1">
                <a:solidFill>
                  <a:schemeClr val="accent2">
                    <a:lumMod val="75000"/>
                  </a:schemeClr>
                </a:solidFill>
              </a:rPr>
              <a:t>ownership</a:t>
            </a:r>
            <a:r>
              <a:rPr lang="de-DE" sz="2000" b="1" dirty="0">
                <a:solidFill>
                  <a:schemeClr val="accent2">
                    <a:lumMod val="75000"/>
                  </a:schemeClr>
                </a:solidFill>
              </a:rPr>
              <a:t> </a:t>
            </a:r>
            <a:r>
              <a:rPr lang="de-DE" sz="2000" b="1" dirty="0" err="1">
                <a:solidFill>
                  <a:schemeClr val="accent2">
                    <a:lumMod val="75000"/>
                  </a:schemeClr>
                </a:solidFill>
              </a:rPr>
              <a:t>society</a:t>
            </a:r>
            <a:br>
              <a:rPr lang="de-DE" sz="2000" b="1" dirty="0">
                <a:solidFill>
                  <a:schemeClr val="accent2">
                    <a:lumMod val="75000"/>
                  </a:schemeClr>
                </a:solidFill>
              </a:rPr>
            </a:br>
            <a:r>
              <a:rPr lang="de-DE" sz="2000" dirty="0">
                <a:solidFill>
                  <a:schemeClr val="accent2">
                    <a:lumMod val="75000"/>
                  </a:schemeClr>
                </a:solidFill>
              </a:rPr>
              <a:t>Dank aller Infos über Ressourcen</a:t>
            </a:r>
            <a:br>
              <a:rPr lang="de-DE" sz="2000" dirty="0">
                <a:solidFill>
                  <a:schemeClr val="accent2">
                    <a:lumMod val="75000"/>
                  </a:schemeClr>
                </a:solidFill>
              </a:rPr>
            </a:br>
            <a:r>
              <a:rPr lang="de-DE" sz="2000" dirty="0">
                <a:solidFill>
                  <a:schemeClr val="accent2">
                    <a:lumMod val="75000"/>
                  </a:schemeClr>
                </a:solidFill>
              </a:rPr>
              <a:t> - geteilte Benutzung statt Besitz</a:t>
            </a:r>
            <a:br>
              <a:rPr lang="de-DE" sz="2000" dirty="0">
                <a:solidFill>
                  <a:schemeClr val="accent2">
                    <a:lumMod val="75000"/>
                  </a:schemeClr>
                </a:solidFill>
              </a:rPr>
            </a:br>
            <a:r>
              <a:rPr lang="de-DE" sz="2000" dirty="0">
                <a:solidFill>
                  <a:schemeClr val="accent2">
                    <a:lumMod val="75000"/>
                  </a:schemeClr>
                </a:solidFill>
              </a:rPr>
              <a:t> - Privateigentum wird zum Luxus</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Post-</a:t>
            </a:r>
            <a:r>
              <a:rPr lang="de-DE" sz="2000" b="1" dirty="0" err="1">
                <a:solidFill>
                  <a:schemeClr val="accent2">
                    <a:lumMod val="75000"/>
                  </a:schemeClr>
                </a:solidFill>
              </a:rPr>
              <a:t>voting</a:t>
            </a:r>
            <a:r>
              <a:rPr lang="de-DE" sz="2000" b="1" dirty="0">
                <a:solidFill>
                  <a:schemeClr val="accent2">
                    <a:lumMod val="75000"/>
                  </a:schemeClr>
                </a:solidFill>
              </a:rPr>
              <a:t> </a:t>
            </a:r>
            <a:r>
              <a:rPr lang="de-DE" sz="2000" b="1" dirty="0" err="1">
                <a:solidFill>
                  <a:schemeClr val="accent2">
                    <a:lumMod val="75000"/>
                  </a:schemeClr>
                </a:solidFill>
              </a:rPr>
              <a:t>society</a:t>
            </a:r>
            <a:br>
              <a:rPr lang="de-DE" sz="2000" dirty="0">
                <a:solidFill>
                  <a:schemeClr val="accent2">
                    <a:lumMod val="75000"/>
                  </a:schemeClr>
                </a:solidFill>
              </a:rPr>
            </a:br>
            <a:r>
              <a:rPr lang="de-DE" sz="2000" dirty="0">
                <a:solidFill>
                  <a:schemeClr val="accent2">
                    <a:lumMod val="75000"/>
                  </a:schemeClr>
                </a:solidFill>
              </a:rPr>
              <a:t>Regierung weiß genau, was die Leute denken und was sie möchten</a:t>
            </a:r>
            <a:br>
              <a:rPr lang="de-DE" sz="2000" dirty="0">
                <a:solidFill>
                  <a:schemeClr val="accent2">
                    <a:lumMod val="75000"/>
                  </a:schemeClr>
                </a:solidFill>
              </a:rPr>
            </a:br>
            <a:r>
              <a:rPr lang="de-DE" sz="2000" dirty="0">
                <a:solidFill>
                  <a:schemeClr val="accent2">
                    <a:lumMod val="75000"/>
                  </a:schemeClr>
                </a:solidFill>
              </a:rPr>
              <a:t> - weniger Wahlen, </a:t>
            </a:r>
            <a:r>
              <a:rPr lang="de-DE" sz="2000" dirty="0" err="1">
                <a:solidFill>
                  <a:schemeClr val="accent2">
                    <a:lumMod val="75000"/>
                  </a:schemeClr>
                </a:solidFill>
              </a:rPr>
              <a:t>Abstimungen</a:t>
            </a:r>
            <a:br>
              <a:rPr lang="de-DE" sz="2000" dirty="0">
                <a:solidFill>
                  <a:schemeClr val="accent2">
                    <a:lumMod val="75000"/>
                  </a:schemeClr>
                </a:solidFill>
              </a:rPr>
            </a:br>
            <a:r>
              <a:rPr lang="de-DE" sz="2000" dirty="0">
                <a:solidFill>
                  <a:schemeClr val="accent2">
                    <a:lumMod val="75000"/>
                  </a:schemeClr>
                </a:solidFill>
              </a:rPr>
              <a:t> - </a:t>
            </a:r>
            <a:r>
              <a:rPr lang="de-DE" sz="2000" dirty="0" err="1">
                <a:solidFill>
                  <a:schemeClr val="accent2">
                    <a:lumMod val="75000"/>
                  </a:schemeClr>
                </a:solidFill>
              </a:rPr>
              <a:t>gesellschaftl</a:t>
            </a:r>
            <a:r>
              <a:rPr lang="de-DE" sz="2000" dirty="0">
                <a:solidFill>
                  <a:schemeClr val="accent2">
                    <a:lumMod val="75000"/>
                  </a:schemeClr>
                </a:solidFill>
              </a:rPr>
              <a:t>. Feedbacksystem</a:t>
            </a:r>
          </a:p>
        </p:txBody>
      </p:sp>
      <p:sp>
        <p:nvSpPr>
          <p:cNvPr id="13" name="Textfeld 12">
            <a:extLst>
              <a:ext uri="{FF2B5EF4-FFF2-40B4-BE49-F238E27FC236}">
                <a16:creationId xmlns:a16="http://schemas.microsoft.com/office/drawing/2014/main" id="{1306DFD6-A9A5-4100-8F32-3BB7A453A23E}"/>
              </a:ext>
            </a:extLst>
          </p:cNvPr>
          <p:cNvSpPr txBox="1"/>
          <p:nvPr/>
        </p:nvSpPr>
        <p:spPr>
          <a:xfrm>
            <a:off x="6686550" y="1367257"/>
            <a:ext cx="4838700" cy="919401"/>
          </a:xfrm>
          <a:prstGeom prst="roundRect">
            <a:avLst/>
          </a:prstGeom>
          <a:solidFill>
            <a:srgbClr val="FF8F8F">
              <a:alpha val="50196"/>
            </a:srgbClr>
          </a:solidFill>
          <a:ln w="28575">
            <a:solidFill>
              <a:srgbClr val="C00000"/>
            </a:solidFill>
          </a:ln>
        </p:spPr>
        <p:txBody>
          <a:bodyPr wrap="square" rtlCol="0">
            <a:spAutoFit/>
          </a:bodyPr>
          <a:lstStyle/>
          <a:p>
            <a:pPr algn="ctr"/>
            <a:r>
              <a:rPr lang="de-DE" sz="2400" b="1" dirty="0">
                <a:ln w="19050">
                  <a:noFill/>
                </a:ln>
                <a:solidFill>
                  <a:srgbClr val="002060"/>
                </a:solidFill>
              </a:rPr>
              <a:t>Einschränkung der Entscheidungsfreiheit</a:t>
            </a:r>
          </a:p>
        </p:txBody>
      </p:sp>
      <p:sp>
        <p:nvSpPr>
          <p:cNvPr id="2" name="Textfeld 1">
            <a:extLst>
              <a:ext uri="{FF2B5EF4-FFF2-40B4-BE49-F238E27FC236}">
                <a16:creationId xmlns:a16="http://schemas.microsoft.com/office/drawing/2014/main" id="{AB7FB151-6B54-BDD9-7BB9-934E73E9FADF}"/>
              </a:ext>
            </a:extLst>
          </p:cNvPr>
          <p:cNvSpPr txBox="1"/>
          <p:nvPr/>
        </p:nvSpPr>
        <p:spPr>
          <a:xfrm>
            <a:off x="6686550" y="5511635"/>
            <a:ext cx="4838700" cy="919401"/>
          </a:xfrm>
          <a:prstGeom prst="roundRect">
            <a:avLst/>
          </a:prstGeom>
          <a:solidFill>
            <a:srgbClr val="FF8F8F">
              <a:alpha val="50196"/>
            </a:srgbClr>
          </a:solidFill>
          <a:ln w="28575">
            <a:solidFill>
              <a:srgbClr val="C00000"/>
            </a:solidFill>
          </a:ln>
        </p:spPr>
        <p:txBody>
          <a:bodyPr wrap="square" rtlCol="0">
            <a:spAutoFit/>
          </a:bodyPr>
          <a:lstStyle/>
          <a:p>
            <a:pPr algn="ctr"/>
            <a:r>
              <a:rPr lang="de-DE" sz="2400" b="1" dirty="0">
                <a:ln w="19050">
                  <a:noFill/>
                </a:ln>
                <a:solidFill>
                  <a:srgbClr val="002060"/>
                </a:solidFill>
              </a:rPr>
              <a:t>Einschränkung der</a:t>
            </a:r>
            <a:br>
              <a:rPr lang="de-DE" sz="2400" b="1" dirty="0">
                <a:ln w="19050">
                  <a:noFill/>
                </a:ln>
                <a:solidFill>
                  <a:srgbClr val="002060"/>
                </a:solidFill>
              </a:rPr>
            </a:br>
            <a:r>
              <a:rPr lang="de-DE" sz="2400" b="1" dirty="0">
                <a:ln w="19050">
                  <a:noFill/>
                </a:ln>
                <a:solidFill>
                  <a:srgbClr val="002060"/>
                </a:solidFill>
              </a:rPr>
              <a:t>Demokratie</a:t>
            </a:r>
          </a:p>
        </p:txBody>
      </p:sp>
      <p:sp>
        <p:nvSpPr>
          <p:cNvPr id="3" name="Textfeld 2">
            <a:extLst>
              <a:ext uri="{FF2B5EF4-FFF2-40B4-BE49-F238E27FC236}">
                <a16:creationId xmlns:a16="http://schemas.microsoft.com/office/drawing/2014/main" id="{CFDCB705-668E-E3F4-5757-E5DFE66D5CB2}"/>
              </a:ext>
            </a:extLst>
          </p:cNvPr>
          <p:cNvSpPr txBox="1"/>
          <p:nvPr/>
        </p:nvSpPr>
        <p:spPr>
          <a:xfrm>
            <a:off x="6686550" y="2923186"/>
            <a:ext cx="4838700" cy="1940957"/>
          </a:xfrm>
          <a:prstGeom prst="roundRect">
            <a:avLst/>
          </a:prstGeom>
          <a:solidFill>
            <a:srgbClr val="FF8F8F">
              <a:alpha val="50196"/>
            </a:srgbClr>
          </a:solidFill>
          <a:ln w="28575">
            <a:solidFill>
              <a:srgbClr val="C00000"/>
            </a:solidFill>
          </a:ln>
        </p:spPr>
        <p:txBody>
          <a:bodyPr wrap="square" rtlCol="0">
            <a:spAutoFit/>
          </a:bodyPr>
          <a:lstStyle/>
          <a:p>
            <a:pPr algn="ctr"/>
            <a:r>
              <a:rPr lang="de-DE" sz="2400" b="1" dirty="0">
                <a:ln w="19050">
                  <a:noFill/>
                </a:ln>
                <a:solidFill>
                  <a:srgbClr val="002060"/>
                </a:solidFill>
              </a:rPr>
              <a:t>Einschränkung der</a:t>
            </a:r>
            <a:br>
              <a:rPr lang="de-DE" sz="2400" b="1" dirty="0">
                <a:ln w="19050">
                  <a:noFill/>
                </a:ln>
                <a:solidFill>
                  <a:srgbClr val="002060"/>
                </a:solidFill>
              </a:rPr>
            </a:br>
            <a:r>
              <a:rPr lang="de-DE" sz="2400" b="1" dirty="0">
                <a:ln w="19050">
                  <a:noFill/>
                </a:ln>
                <a:solidFill>
                  <a:srgbClr val="002060"/>
                </a:solidFill>
              </a:rPr>
              <a:t>Freiheit am Privatbesitz</a:t>
            </a:r>
          </a:p>
          <a:p>
            <a:pPr algn="ctr"/>
            <a:r>
              <a:rPr lang="de-DE" sz="2000" dirty="0">
                <a:ln w="19050">
                  <a:noFill/>
                </a:ln>
                <a:solidFill>
                  <a:srgbClr val="002060"/>
                </a:solidFill>
              </a:rPr>
              <a:t>„Du wirst nichts besitzen</a:t>
            </a:r>
            <a:br>
              <a:rPr lang="de-DE" sz="2000" dirty="0">
                <a:ln w="19050">
                  <a:noFill/>
                </a:ln>
                <a:solidFill>
                  <a:srgbClr val="002060"/>
                </a:solidFill>
              </a:rPr>
            </a:br>
            <a:r>
              <a:rPr lang="de-DE" sz="2000" dirty="0">
                <a:ln w="19050">
                  <a:noFill/>
                </a:ln>
                <a:solidFill>
                  <a:srgbClr val="002060"/>
                </a:solidFill>
              </a:rPr>
              <a:t>und glücklich sein.“</a:t>
            </a:r>
            <a:br>
              <a:rPr lang="de-DE" sz="2000" dirty="0">
                <a:ln w="19050">
                  <a:noFill/>
                </a:ln>
                <a:solidFill>
                  <a:srgbClr val="002060"/>
                </a:solidFill>
              </a:rPr>
            </a:br>
            <a:r>
              <a:rPr lang="de-DE" sz="2000" dirty="0">
                <a:ln w="19050">
                  <a:noFill/>
                </a:ln>
                <a:solidFill>
                  <a:srgbClr val="002060"/>
                </a:solidFill>
              </a:rPr>
              <a:t>Klaus Schwab, WEF-Gründer</a:t>
            </a:r>
          </a:p>
        </p:txBody>
      </p:sp>
    </p:spTree>
    <p:extLst>
      <p:ext uri="{BB962C8B-B14F-4D97-AF65-F5344CB8AC3E}">
        <p14:creationId xmlns:p14="http://schemas.microsoft.com/office/powerpoint/2010/main" val="143007904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circle(out)">
                                      <p:cBhvr>
                                        <p:cTn id="22" dur="2000"/>
                                        <p:tgtEl>
                                          <p:spTgt spid="13">
                                            <p:bg/>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circle(out)">
                                      <p:cBhvr>
                                        <p:cTn id="31" dur="2000"/>
                                        <p:tgtEl>
                                          <p:spTgt spid="3">
                                            <p:bg/>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left)">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
                                            <p:bg/>
                                          </p:spTgt>
                                        </p:tgtEl>
                                        <p:attrNameLst>
                                          <p:attrName>style.visibility</p:attrName>
                                        </p:attrNameLst>
                                      </p:cBhvr>
                                      <p:to>
                                        <p:strVal val="visible"/>
                                      </p:to>
                                    </p:set>
                                    <p:animEffect transition="in" filter="circle(out)">
                                      <p:cBhvr>
                                        <p:cTn id="44" dur="2000"/>
                                        <p:tgtEl>
                                          <p:spTgt spid="2">
                                            <p:bg/>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3" grpId="0" uiExpand="1" build="allAtOnce" animBg="1"/>
      <p:bldP spid="2" grpId="0" uiExpand="1" build="allAtOnce" animBg="1"/>
      <p:bldP spid="3"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5ACD934B-268D-44BB-8E12-B6121E576541}"/>
              </a:ext>
            </a:extLst>
          </p:cNvPr>
          <p:cNvSpPr>
            <a:spLocks noChangeArrowheads="1"/>
          </p:cNvSpPr>
          <p:nvPr/>
        </p:nvSpPr>
        <p:spPr bwMode="auto">
          <a:xfrm>
            <a:off x="534237" y="513565"/>
            <a:ext cx="11123526" cy="58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6000"/>
          <a:lstStyle>
            <a:lvl1pPr marL="622300" indent="-622300">
              <a:spcBef>
                <a:spcPct val="20000"/>
              </a:spcBef>
              <a:buChar char="•"/>
              <a:defRPr sz="1600">
                <a:solidFill>
                  <a:srgbClr val="666666"/>
                </a:solidFill>
                <a:latin typeface="CorpoS"/>
              </a:defRPr>
            </a:lvl1pPr>
            <a:lvl2pPr marL="742950" indent="-285750">
              <a:spcBef>
                <a:spcPct val="20000"/>
              </a:spcBef>
              <a:buChar char="•"/>
              <a:defRPr sz="1400">
                <a:solidFill>
                  <a:srgbClr val="666666"/>
                </a:solidFill>
                <a:latin typeface="CorpoS"/>
              </a:defRPr>
            </a:lvl2pPr>
            <a:lvl3pPr marL="1143000" indent="-228600">
              <a:spcBef>
                <a:spcPct val="20000"/>
              </a:spcBef>
              <a:buSzPct val="70000"/>
              <a:buFont typeface="Times" panose="02020603050405020304" pitchFamily="18" charset="0"/>
              <a:buChar char="•"/>
              <a:defRPr sz="1200">
                <a:solidFill>
                  <a:srgbClr val="666666"/>
                </a:solidFill>
                <a:latin typeface="CorpoS"/>
              </a:defRPr>
            </a:lvl3pPr>
            <a:lvl4pPr marL="1600200" indent="-228600">
              <a:spcBef>
                <a:spcPct val="20000"/>
              </a:spcBef>
              <a:buChar char="–"/>
              <a:defRPr sz="1200">
                <a:solidFill>
                  <a:srgbClr val="666666"/>
                </a:solidFill>
                <a:latin typeface="CorpoS"/>
              </a:defRPr>
            </a:lvl4pPr>
            <a:lvl5pPr marL="2057400" indent="-228600">
              <a:spcBef>
                <a:spcPct val="20000"/>
              </a:spcBef>
              <a:buFont typeface="Arial" panose="020B0604020202020204" pitchFamily="34" charset="0"/>
              <a:buChar char="–"/>
              <a:defRPr sz="1200">
                <a:solidFill>
                  <a:srgbClr val="666666"/>
                </a:solidFill>
                <a:latin typeface="CorpoS"/>
              </a:defRPr>
            </a:lvl5pPr>
            <a:lvl6pPr marL="25146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6pPr>
            <a:lvl7pPr marL="29718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7pPr>
            <a:lvl8pPr marL="34290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8pPr>
            <a:lvl9pPr marL="3886200" indent="-228600" eaLnBrk="0" fontAlgn="base" hangingPunct="0">
              <a:spcBef>
                <a:spcPct val="20000"/>
              </a:spcBef>
              <a:spcAft>
                <a:spcPct val="0"/>
              </a:spcAft>
              <a:buFont typeface="Arial" panose="020B0604020202020204" pitchFamily="34" charset="0"/>
              <a:buChar char="–"/>
              <a:defRPr sz="1200">
                <a:solidFill>
                  <a:srgbClr val="666666"/>
                </a:solidFill>
                <a:latin typeface="CorpoS"/>
              </a:defRPr>
            </a:lvl9pPr>
          </a:lstStyle>
          <a:p>
            <a:pPr marL="0" indent="0" algn="ctr">
              <a:lnSpc>
                <a:spcPct val="105000"/>
              </a:lnSpc>
              <a:spcBef>
                <a:spcPct val="0"/>
              </a:spcBef>
              <a:spcAft>
                <a:spcPts val="1200"/>
              </a:spcAft>
              <a:buFontTx/>
              <a:buNone/>
              <a:defRPr/>
            </a:pPr>
            <a:r>
              <a:rPr lang="de-DE" altLang="de-DE" sz="4800" dirty="0">
                <a:ln w="9525">
                  <a:solidFill>
                    <a:srgbClr val="C00000"/>
                  </a:solidFill>
                </a:ln>
                <a:solidFill>
                  <a:srgbClr val="FF0000"/>
                </a:solidFill>
                <a:latin typeface="Lucida Console" panose="020B0609040504020204" pitchFamily="49" charset="0"/>
              </a:rPr>
              <a:t>Smart</a:t>
            </a:r>
            <a:r>
              <a:rPr lang="de-DE" altLang="de-DE" sz="4800" dirty="0">
                <a:ln w="9525">
                  <a:solidFill>
                    <a:schemeClr val="accent2">
                      <a:lumMod val="75000"/>
                    </a:schemeClr>
                  </a:solidFill>
                </a:ln>
                <a:solidFill>
                  <a:schemeClr val="accent6">
                    <a:lumMod val="90000"/>
                    <a:lumOff val="10000"/>
                  </a:schemeClr>
                </a:solidFill>
                <a:latin typeface="Lucida Console" panose="020B0609040504020204" pitchFamily="49" charset="0"/>
              </a:rPr>
              <a:t> = intelligent?</a:t>
            </a:r>
          </a:p>
          <a:p>
            <a:pPr marL="0" indent="0" algn="ctr">
              <a:lnSpc>
                <a:spcPct val="105000"/>
              </a:lnSpc>
              <a:spcBef>
                <a:spcPct val="0"/>
              </a:spcBef>
              <a:spcAft>
                <a:spcPts val="1200"/>
              </a:spcAft>
              <a:buFontTx/>
              <a:buNone/>
              <a:defRPr/>
            </a:pPr>
            <a:r>
              <a:rPr lang="de-DE" altLang="de-DE" sz="4800" dirty="0">
                <a:ln w="9525">
                  <a:solidFill>
                    <a:srgbClr val="C00000"/>
                  </a:solidFill>
                </a:ln>
                <a:solidFill>
                  <a:srgbClr val="FF0000"/>
                </a:solidFill>
                <a:latin typeface="Lucida Console" panose="020B0609040504020204" pitchFamily="49" charset="0"/>
              </a:rPr>
              <a:t>Wer</a:t>
            </a:r>
            <a:r>
              <a:rPr lang="de-DE" altLang="de-DE" sz="4800" dirty="0">
                <a:ln w="9525">
                  <a:solidFill>
                    <a:schemeClr val="accent2">
                      <a:lumMod val="75000"/>
                    </a:schemeClr>
                  </a:solidFill>
                </a:ln>
                <a:solidFill>
                  <a:schemeClr val="accent6">
                    <a:lumMod val="90000"/>
                    <a:lumOff val="10000"/>
                  </a:schemeClr>
                </a:solidFill>
                <a:latin typeface="Lucida Console" panose="020B0609040504020204" pitchFamily="49" charset="0"/>
              </a:rPr>
              <a:t> treibt es voran?</a:t>
            </a:r>
          </a:p>
          <a:p>
            <a:pPr marL="0" indent="0" algn="ctr">
              <a:lnSpc>
                <a:spcPct val="105000"/>
              </a:lnSpc>
              <a:spcBef>
                <a:spcPct val="0"/>
              </a:spcBef>
              <a:spcAft>
                <a:spcPts val="1200"/>
              </a:spcAft>
              <a:buNone/>
              <a:defRPr/>
            </a:pPr>
            <a:r>
              <a:rPr lang="de-DE" altLang="de-DE" sz="4800" dirty="0">
                <a:ln w="9525">
                  <a:solidFill>
                    <a:srgbClr val="C00000"/>
                  </a:solidFill>
                </a:ln>
                <a:solidFill>
                  <a:srgbClr val="FF0000"/>
                </a:solidFill>
                <a:latin typeface="Lucida Console" panose="020B0609040504020204" pitchFamily="49" charset="0"/>
              </a:rPr>
              <a:t>Was</a:t>
            </a:r>
            <a:r>
              <a:rPr lang="de-DE" altLang="de-DE" sz="4800" dirty="0">
                <a:ln w="9525">
                  <a:solidFill>
                    <a:schemeClr val="accent2">
                      <a:lumMod val="75000"/>
                    </a:schemeClr>
                  </a:solidFill>
                </a:ln>
                <a:solidFill>
                  <a:schemeClr val="accent6">
                    <a:lumMod val="90000"/>
                    <a:lumOff val="10000"/>
                  </a:schemeClr>
                </a:solidFill>
                <a:latin typeface="Lucida Console" panose="020B0609040504020204" pitchFamily="49" charset="0"/>
              </a:rPr>
              <a:t> verlieren wir?</a:t>
            </a:r>
          </a:p>
          <a:p>
            <a:pPr marL="0" indent="0" algn="ctr">
              <a:lnSpc>
                <a:spcPct val="105000"/>
              </a:lnSpc>
              <a:spcBef>
                <a:spcPct val="0"/>
              </a:spcBef>
              <a:spcAft>
                <a:spcPts val="1200"/>
              </a:spcAft>
              <a:buNone/>
              <a:defRPr/>
            </a:pPr>
            <a:r>
              <a:rPr lang="de-DE" altLang="de-DE" sz="4800" dirty="0">
                <a:ln w="9525">
                  <a:solidFill>
                    <a:srgbClr val="C00000"/>
                  </a:solidFill>
                </a:ln>
                <a:solidFill>
                  <a:srgbClr val="FF0000"/>
                </a:solidFill>
                <a:latin typeface="Lucida Console" panose="020B0609040504020204" pitchFamily="49" charset="0"/>
              </a:rPr>
              <a:t>Wie</a:t>
            </a:r>
            <a:r>
              <a:rPr lang="de-DE" altLang="de-DE" sz="4800" dirty="0">
                <a:ln w="9525">
                  <a:solidFill>
                    <a:schemeClr val="accent2">
                      <a:lumMod val="75000"/>
                    </a:schemeClr>
                  </a:solidFill>
                </a:ln>
                <a:solidFill>
                  <a:schemeClr val="accent6">
                    <a:lumMod val="90000"/>
                    <a:lumOff val="10000"/>
                  </a:schemeClr>
                </a:solidFill>
                <a:latin typeface="Lucida Console" panose="020B0609040504020204" pitchFamily="49" charset="0"/>
              </a:rPr>
              <a:t> sieht es aus?</a:t>
            </a:r>
          </a:p>
          <a:p>
            <a:pPr marL="0" indent="0" algn="ctr">
              <a:lnSpc>
                <a:spcPct val="105000"/>
              </a:lnSpc>
              <a:spcBef>
                <a:spcPct val="0"/>
              </a:spcBef>
              <a:spcAft>
                <a:spcPts val="1200"/>
              </a:spcAft>
              <a:buFontTx/>
              <a:buNone/>
              <a:defRPr/>
            </a:pPr>
            <a:r>
              <a:rPr lang="de-DE" altLang="de-DE" sz="4800" dirty="0">
                <a:ln w="9525">
                  <a:solidFill>
                    <a:srgbClr val="C00000"/>
                  </a:solidFill>
                </a:ln>
                <a:solidFill>
                  <a:srgbClr val="FF0000"/>
                </a:solidFill>
                <a:latin typeface="Lucida Console" panose="020B0609040504020204" pitchFamily="49" charset="0"/>
              </a:rPr>
              <a:t>Wo</a:t>
            </a:r>
            <a:r>
              <a:rPr lang="de-DE" altLang="de-DE" sz="4800" dirty="0">
                <a:ln w="9525">
                  <a:solidFill>
                    <a:schemeClr val="accent2">
                      <a:lumMod val="75000"/>
                    </a:schemeClr>
                  </a:solidFill>
                </a:ln>
                <a:solidFill>
                  <a:schemeClr val="accent6">
                    <a:lumMod val="90000"/>
                    <a:lumOff val="10000"/>
                  </a:schemeClr>
                </a:solidFill>
                <a:latin typeface="Lucida Console" panose="020B0609040504020204" pitchFamily="49" charset="0"/>
              </a:rPr>
              <a:t> wird es sein?</a:t>
            </a:r>
          </a:p>
          <a:p>
            <a:pPr marL="0" indent="0" algn="ctr">
              <a:lnSpc>
                <a:spcPct val="105000"/>
              </a:lnSpc>
              <a:spcBef>
                <a:spcPct val="0"/>
              </a:spcBef>
              <a:spcAft>
                <a:spcPts val="1200"/>
              </a:spcAft>
              <a:buFontTx/>
              <a:buNone/>
              <a:defRPr/>
            </a:pPr>
            <a:r>
              <a:rPr lang="de-DE" altLang="de-DE" sz="4800" dirty="0">
                <a:ln w="9525">
                  <a:solidFill>
                    <a:srgbClr val="C00000"/>
                  </a:solidFill>
                </a:ln>
                <a:solidFill>
                  <a:srgbClr val="FF0000"/>
                </a:solidFill>
                <a:latin typeface="Lucida Console" panose="020B0609040504020204" pitchFamily="49" charset="0"/>
              </a:rPr>
              <a:t>Wem</a:t>
            </a:r>
            <a:r>
              <a:rPr lang="de-DE" altLang="de-DE" sz="4800" dirty="0">
                <a:ln w="9525">
                  <a:solidFill>
                    <a:schemeClr val="accent2">
                      <a:lumMod val="75000"/>
                    </a:schemeClr>
                  </a:solidFill>
                </a:ln>
                <a:solidFill>
                  <a:schemeClr val="accent6">
                    <a:lumMod val="90000"/>
                    <a:lumOff val="10000"/>
                  </a:schemeClr>
                </a:solidFill>
                <a:latin typeface="Lucida Console" panose="020B0609040504020204" pitchFamily="49" charset="0"/>
              </a:rPr>
              <a:t> nützt es?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500"/>
                                        <p:tgtEl>
                                          <p:spTgt spid="5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122">
                                            <p:txEl>
                                              <p:pRg st="3" end="3"/>
                                            </p:txEl>
                                          </p:spTgt>
                                        </p:tgtEl>
                                        <p:attrNameLst>
                                          <p:attrName>style.visibility</p:attrName>
                                        </p:attrNameLst>
                                      </p:cBhvr>
                                      <p:to>
                                        <p:strVal val="visible"/>
                                      </p:to>
                                    </p:set>
                                    <p:animEffect transition="in" filter="fade">
                                      <p:cBhvr>
                                        <p:cTn id="17" dur="500"/>
                                        <p:tgtEl>
                                          <p:spTgt spid="51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122">
                                            <p:txEl>
                                              <p:pRg st="4" end="4"/>
                                            </p:txEl>
                                          </p:spTgt>
                                        </p:tgtEl>
                                        <p:attrNameLst>
                                          <p:attrName>style.visibility</p:attrName>
                                        </p:attrNameLst>
                                      </p:cBhvr>
                                      <p:to>
                                        <p:strVal val="visible"/>
                                      </p:to>
                                    </p:set>
                                    <p:animEffect transition="in" filter="fade">
                                      <p:cBhvr>
                                        <p:cTn id="22" dur="500"/>
                                        <p:tgtEl>
                                          <p:spTgt spid="51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5122">
                                            <p:txEl>
                                              <p:pRg st="5" end="5"/>
                                            </p:txEl>
                                          </p:spTgt>
                                        </p:tgtEl>
                                        <p:attrNameLst>
                                          <p:attrName>style.visibility</p:attrName>
                                        </p:attrNameLst>
                                      </p:cBhvr>
                                      <p:to>
                                        <p:strVal val="visible"/>
                                      </p:to>
                                    </p:set>
                                    <p:animEffect transition="in" filter="fade">
                                      <p:cBhvr>
                                        <p:cTn id="27" dur="500"/>
                                        <p:tgtEl>
                                          <p:spTgt spid="51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122">
                                            <p:txEl>
                                              <p:pRg st="2" end="2"/>
                                            </p:txEl>
                                          </p:spTgt>
                                        </p:tgtEl>
                                        <p:attrNameLst>
                                          <p:attrName>style.visibility</p:attrName>
                                        </p:attrNameLst>
                                      </p:cBhvr>
                                      <p:to>
                                        <p:strVal val="visible"/>
                                      </p:to>
                                    </p:set>
                                    <p:animEffect transition="in" filter="fade">
                                      <p:cBhvr>
                                        <p:cTn id="32" dur="500"/>
                                        <p:tgtEl>
                                          <p:spTgt spid="5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77F9-A291-CFE9-4122-C05A948B07D9}"/>
            </a:ext>
          </a:extLst>
        </p:cNvPr>
        <p:cNvGrpSpPr/>
        <p:nvPr/>
      </p:nvGrpSpPr>
      <p:grpSpPr>
        <a:xfrm>
          <a:off x="0" y="0"/>
          <a:ext cx="0" cy="0"/>
          <a:chOff x="0" y="0"/>
          <a:chExt cx="0" cy="0"/>
        </a:xfrm>
      </p:grpSpPr>
      <p:sp>
        <p:nvSpPr>
          <p:cNvPr id="6" name="Textfeld 1">
            <a:extLst>
              <a:ext uri="{FF2B5EF4-FFF2-40B4-BE49-F238E27FC236}">
                <a16:creationId xmlns:a16="http://schemas.microsoft.com/office/drawing/2014/main" id="{58E196F2-3958-9C43-C3B9-4E6A31733263}"/>
              </a:ext>
            </a:extLst>
          </p:cNvPr>
          <p:cNvSpPr txBox="1">
            <a:spLocks noChangeArrowheads="1"/>
          </p:cNvSpPr>
          <p:nvPr/>
        </p:nvSpPr>
        <p:spPr bwMode="auto">
          <a:xfrm rot="10800000" flipV="1">
            <a:off x="2066925" y="6348413"/>
            <a:ext cx="8415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de-DE" altLang="de-DE" sz="800" dirty="0">
                <a:solidFill>
                  <a:schemeClr val="tx2">
                    <a:lumMod val="50000"/>
                  </a:schemeClr>
                </a:solidFill>
              </a:rPr>
              <a:t>Quelle: https://www.bsi.bund.de/DE/Themen/Unternehmen-und-Organisationen/Informationen-und-Empfehlungen/Smart-City/smart-city_node.html</a:t>
            </a:r>
          </a:p>
        </p:txBody>
      </p:sp>
      <p:sp>
        <p:nvSpPr>
          <p:cNvPr id="7" name="Rectangle 2">
            <a:extLst>
              <a:ext uri="{FF2B5EF4-FFF2-40B4-BE49-F238E27FC236}">
                <a16:creationId xmlns:a16="http://schemas.microsoft.com/office/drawing/2014/main" id="{478C6BB6-185E-F83C-517F-92EEE367C4D7}"/>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Bereiche</a:t>
            </a:r>
            <a:endParaRPr lang="de-DE" altLang="de-DE" sz="2600" kern="0" dirty="0">
              <a:solidFill>
                <a:srgbClr val="002060"/>
              </a:solidFill>
              <a:latin typeface="Arial" panose="020B0604020202020204" pitchFamily="34" charset="0"/>
            </a:endParaRPr>
          </a:p>
        </p:txBody>
      </p:sp>
      <p:pic>
        <p:nvPicPr>
          <p:cNvPr id="3" name="Grafik 2">
            <a:extLst>
              <a:ext uri="{FF2B5EF4-FFF2-40B4-BE49-F238E27FC236}">
                <a16:creationId xmlns:a16="http://schemas.microsoft.com/office/drawing/2014/main" id="{C5A831FB-E4E5-BA1E-AA95-7026491BB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008" y="1145849"/>
            <a:ext cx="7653824" cy="5118495"/>
          </a:xfrm>
          <a:prstGeom prst="rect">
            <a:avLst/>
          </a:prstGeom>
        </p:spPr>
      </p:pic>
    </p:spTree>
    <p:extLst>
      <p:ext uri="{BB962C8B-B14F-4D97-AF65-F5344CB8AC3E}">
        <p14:creationId xmlns:p14="http://schemas.microsoft.com/office/powerpoint/2010/main" val="758405837"/>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D8C5-B46B-9D1A-37AE-5E5E71B55A9C}"/>
            </a:ext>
          </a:extLst>
        </p:cNvPr>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ACD04B68-7457-4DB0-820D-F391056A8E66}"/>
              </a:ext>
            </a:extLst>
          </p:cNvPr>
          <p:cNvSpPr/>
          <p:nvPr/>
        </p:nvSpPr>
        <p:spPr bwMode="auto">
          <a:xfrm>
            <a:off x="407410" y="1642740"/>
            <a:ext cx="1750353" cy="1015663"/>
          </a:xfrm>
          <a:prstGeom prst="roundRect">
            <a:avLst/>
          </a:prstGeom>
          <a:solidFill>
            <a:srgbClr val="FF8F8F"/>
          </a:solidFill>
          <a:ln w="571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2" name="Rechteck: abgerundete Ecken 11">
            <a:extLst>
              <a:ext uri="{FF2B5EF4-FFF2-40B4-BE49-F238E27FC236}">
                <a16:creationId xmlns:a16="http://schemas.microsoft.com/office/drawing/2014/main" id="{B8C69ACB-6509-1634-9CB8-6ABA1589ACF8}"/>
              </a:ext>
            </a:extLst>
          </p:cNvPr>
          <p:cNvSpPr/>
          <p:nvPr/>
        </p:nvSpPr>
        <p:spPr bwMode="auto">
          <a:xfrm>
            <a:off x="9475955" y="1421394"/>
            <a:ext cx="2308636" cy="1421394"/>
          </a:xfrm>
          <a:prstGeom prst="roundRect">
            <a:avLst/>
          </a:prstGeom>
          <a:solidFill>
            <a:srgbClr val="FF8F8F"/>
          </a:solidFill>
          <a:ln w="571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1" name="Rechteck: abgerundete Ecken 10">
            <a:extLst>
              <a:ext uri="{FF2B5EF4-FFF2-40B4-BE49-F238E27FC236}">
                <a16:creationId xmlns:a16="http://schemas.microsoft.com/office/drawing/2014/main" id="{F1854C4C-6F5A-8DD9-CFC2-12B79F964D8C}"/>
              </a:ext>
            </a:extLst>
          </p:cNvPr>
          <p:cNvSpPr/>
          <p:nvPr/>
        </p:nvSpPr>
        <p:spPr bwMode="auto">
          <a:xfrm>
            <a:off x="4237029" y="1353469"/>
            <a:ext cx="3159660" cy="2232219"/>
          </a:xfrm>
          <a:prstGeom prst="roundRect">
            <a:avLst/>
          </a:prstGeom>
          <a:solidFill>
            <a:srgbClr val="FF8F8F"/>
          </a:solidFill>
          <a:ln w="571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7" name="Rectangle 2">
            <a:extLst>
              <a:ext uri="{FF2B5EF4-FFF2-40B4-BE49-F238E27FC236}">
                <a16:creationId xmlns:a16="http://schemas.microsoft.com/office/drawing/2014/main" id="{964AE7DF-ACD1-406A-44D5-3DD471D3B565}"/>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Was bedeutet Smart in der City?</a:t>
            </a:r>
            <a:endParaRPr lang="de-DE" altLang="de-DE" sz="2600" kern="0" dirty="0">
              <a:solidFill>
                <a:srgbClr val="002060"/>
              </a:solidFill>
              <a:latin typeface="Arial" panose="020B0604020202020204" pitchFamily="34" charset="0"/>
            </a:endParaRPr>
          </a:p>
        </p:txBody>
      </p:sp>
      <p:sp>
        <p:nvSpPr>
          <p:cNvPr id="8" name="Textfeld 1">
            <a:extLst>
              <a:ext uri="{FF2B5EF4-FFF2-40B4-BE49-F238E27FC236}">
                <a16:creationId xmlns:a16="http://schemas.microsoft.com/office/drawing/2014/main" id="{4B1CAA10-48BF-5E44-A6A0-30E217F79E0F}"/>
              </a:ext>
            </a:extLst>
          </p:cNvPr>
          <p:cNvSpPr txBox="1">
            <a:spLocks noChangeArrowheads="1"/>
          </p:cNvSpPr>
          <p:nvPr/>
        </p:nvSpPr>
        <p:spPr bwMode="auto">
          <a:xfrm>
            <a:off x="6657315" y="3755081"/>
            <a:ext cx="482851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b="1" dirty="0">
                <a:solidFill>
                  <a:schemeClr val="accent2">
                    <a:lumMod val="75000"/>
                  </a:schemeClr>
                </a:solidFill>
              </a:rPr>
              <a:t>Aktoren</a:t>
            </a:r>
            <a:r>
              <a:rPr lang="de-DE" sz="2000" dirty="0">
                <a:solidFill>
                  <a:schemeClr val="accent2">
                    <a:lumMod val="75000"/>
                  </a:schemeClr>
                </a:solidFill>
              </a:rPr>
              <a:t> (Auslöser für </a:t>
            </a:r>
            <a:r>
              <a:rPr lang="de-DE" sz="2000" dirty="0" err="1">
                <a:solidFill>
                  <a:schemeClr val="accent2">
                    <a:lumMod val="75000"/>
                  </a:schemeClr>
                </a:solidFill>
              </a:rPr>
              <a:t>autom</a:t>
            </a:r>
            <a:r>
              <a:rPr lang="de-DE" sz="2000" dirty="0">
                <a:solidFill>
                  <a:schemeClr val="accent2">
                    <a:lumMod val="75000"/>
                  </a:schemeClr>
                </a:solidFill>
              </a:rPr>
              <a:t>. Aktionen)</a:t>
            </a:r>
          </a:p>
          <a:p>
            <a:pPr marL="285750" indent="-285750">
              <a:buFont typeface="Arial" panose="020B0604020202020204" pitchFamily="34" charset="0"/>
              <a:buChar char="•"/>
            </a:pPr>
            <a:r>
              <a:rPr lang="de-DE" sz="2000" dirty="0">
                <a:solidFill>
                  <a:schemeClr val="accent2">
                    <a:lumMod val="75000"/>
                  </a:schemeClr>
                </a:solidFill>
              </a:rPr>
              <a:t>Verbrauch zeitweise einschränken</a:t>
            </a:r>
          </a:p>
          <a:p>
            <a:pPr marL="285750" indent="-285750">
              <a:buFont typeface="Arial" panose="020B0604020202020204" pitchFamily="34" charset="0"/>
              <a:buChar char="•"/>
            </a:pPr>
            <a:r>
              <a:rPr lang="de-DE" sz="2000" dirty="0">
                <a:solidFill>
                  <a:schemeClr val="accent2">
                    <a:lumMod val="75000"/>
                  </a:schemeClr>
                </a:solidFill>
              </a:rPr>
              <a:t>Heizung bzw. Klimaanlage</a:t>
            </a:r>
          </a:p>
          <a:p>
            <a:pPr marL="285750" indent="-285750">
              <a:buFont typeface="Arial" panose="020B0604020202020204" pitchFamily="34" charset="0"/>
              <a:buChar char="•"/>
            </a:pPr>
            <a:r>
              <a:rPr lang="de-DE" sz="2000" dirty="0">
                <a:solidFill>
                  <a:schemeClr val="accent2">
                    <a:lumMod val="75000"/>
                  </a:schemeClr>
                </a:solidFill>
              </a:rPr>
              <a:t>Wasser zuführen</a:t>
            </a:r>
          </a:p>
          <a:p>
            <a:pPr marL="285750" indent="-285750">
              <a:buFont typeface="Arial" panose="020B0604020202020204" pitchFamily="34" charset="0"/>
              <a:buChar char="•"/>
            </a:pPr>
            <a:r>
              <a:rPr lang="de-DE" sz="2000" dirty="0">
                <a:solidFill>
                  <a:schemeClr val="accent2">
                    <a:lumMod val="75000"/>
                  </a:schemeClr>
                </a:solidFill>
              </a:rPr>
              <a:t>Feuerwehr alarmieren</a:t>
            </a:r>
          </a:p>
          <a:p>
            <a:pPr marL="285750" indent="-285750">
              <a:buFont typeface="Arial" panose="020B0604020202020204" pitchFamily="34" charset="0"/>
              <a:buChar char="•"/>
            </a:pPr>
            <a:r>
              <a:rPr lang="de-DE" sz="2000" dirty="0">
                <a:solidFill>
                  <a:schemeClr val="accent2">
                    <a:lumMod val="75000"/>
                  </a:schemeClr>
                </a:solidFill>
              </a:rPr>
              <a:t>Tür öffnen bzw. verschlossen halten</a:t>
            </a:r>
          </a:p>
          <a:p>
            <a:pPr marL="285750" indent="-285750">
              <a:buFont typeface="Arial" panose="020B0604020202020204" pitchFamily="34" charset="0"/>
              <a:buChar char="•"/>
            </a:pPr>
            <a:r>
              <a:rPr lang="de-DE" sz="2000" dirty="0">
                <a:solidFill>
                  <a:schemeClr val="accent2">
                    <a:lumMod val="75000"/>
                  </a:schemeClr>
                </a:solidFill>
              </a:rPr>
              <a:t>Ampelschaltung rot oder grün</a:t>
            </a:r>
          </a:p>
          <a:p>
            <a:pPr marL="285750" indent="-285750">
              <a:buFont typeface="Arial" panose="020B0604020202020204" pitchFamily="34" charset="0"/>
              <a:buChar char="•"/>
            </a:pPr>
            <a:r>
              <a:rPr lang="de-DE" sz="2000" dirty="0">
                <a:solidFill>
                  <a:schemeClr val="accent2">
                    <a:lumMod val="75000"/>
                  </a:schemeClr>
                </a:solidFill>
              </a:rPr>
              <a:t>Polizei alarmieren</a:t>
            </a:r>
          </a:p>
        </p:txBody>
      </p:sp>
      <p:sp>
        <p:nvSpPr>
          <p:cNvPr id="2" name="Textfeld 1">
            <a:extLst>
              <a:ext uri="{FF2B5EF4-FFF2-40B4-BE49-F238E27FC236}">
                <a16:creationId xmlns:a16="http://schemas.microsoft.com/office/drawing/2014/main" id="{FF2375F4-A9C2-994D-3B25-A3A9FBE5AE7D}"/>
              </a:ext>
            </a:extLst>
          </p:cNvPr>
          <p:cNvSpPr txBox="1">
            <a:spLocks noChangeArrowheads="1"/>
          </p:cNvSpPr>
          <p:nvPr/>
        </p:nvSpPr>
        <p:spPr bwMode="auto">
          <a:xfrm>
            <a:off x="706171" y="3755082"/>
            <a:ext cx="482851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b="1" dirty="0">
                <a:solidFill>
                  <a:schemeClr val="accent2">
                    <a:lumMod val="75000"/>
                  </a:schemeClr>
                </a:solidFill>
              </a:rPr>
              <a:t>Sensoren</a:t>
            </a:r>
            <a:r>
              <a:rPr lang="de-DE" sz="2000" dirty="0">
                <a:solidFill>
                  <a:schemeClr val="accent2">
                    <a:lumMod val="75000"/>
                  </a:schemeClr>
                </a:solidFill>
              </a:rPr>
              <a:t> (reale Zustände messen)</a:t>
            </a:r>
          </a:p>
          <a:p>
            <a:pPr marL="285750" indent="-285750">
              <a:buFont typeface="Arial" panose="020B0604020202020204" pitchFamily="34" charset="0"/>
              <a:buChar char="•"/>
            </a:pPr>
            <a:r>
              <a:rPr lang="de-DE" sz="2000" dirty="0">
                <a:solidFill>
                  <a:schemeClr val="accent2">
                    <a:lumMod val="75000"/>
                  </a:schemeClr>
                </a:solidFill>
              </a:rPr>
              <a:t>Energie-, Wasserverbrauch</a:t>
            </a:r>
          </a:p>
          <a:p>
            <a:pPr marL="285750" indent="-285750">
              <a:buFont typeface="Arial" panose="020B0604020202020204" pitchFamily="34" charset="0"/>
              <a:buChar char="•"/>
            </a:pPr>
            <a:r>
              <a:rPr lang="de-DE" sz="2000" dirty="0">
                <a:solidFill>
                  <a:schemeClr val="accent2">
                    <a:lumMod val="75000"/>
                  </a:schemeClr>
                </a:solidFill>
              </a:rPr>
              <a:t>Temperatur</a:t>
            </a:r>
          </a:p>
          <a:p>
            <a:pPr marL="285750" indent="-285750">
              <a:buFont typeface="Arial" panose="020B0604020202020204" pitchFamily="34" charset="0"/>
              <a:buChar char="•"/>
            </a:pPr>
            <a:r>
              <a:rPr lang="de-DE" sz="2000" dirty="0">
                <a:solidFill>
                  <a:schemeClr val="accent2">
                    <a:lumMod val="75000"/>
                  </a:schemeClr>
                </a:solidFill>
              </a:rPr>
              <a:t>Luft-/Bodenfeuchtigkeit</a:t>
            </a:r>
          </a:p>
          <a:p>
            <a:pPr marL="285750" indent="-285750">
              <a:buFont typeface="Arial" panose="020B0604020202020204" pitchFamily="34" charset="0"/>
              <a:buChar char="•"/>
            </a:pPr>
            <a:r>
              <a:rPr lang="de-DE" sz="2000" dirty="0">
                <a:solidFill>
                  <a:schemeClr val="accent2">
                    <a:lumMod val="75000"/>
                  </a:schemeClr>
                </a:solidFill>
              </a:rPr>
              <a:t>Feuer-/Rauchmelder</a:t>
            </a:r>
          </a:p>
          <a:p>
            <a:pPr marL="285750" indent="-285750">
              <a:buFont typeface="Arial" panose="020B0604020202020204" pitchFamily="34" charset="0"/>
              <a:buChar char="•"/>
            </a:pPr>
            <a:r>
              <a:rPr lang="de-DE" sz="2000" dirty="0">
                <a:solidFill>
                  <a:schemeClr val="accent2">
                    <a:lumMod val="75000"/>
                  </a:schemeClr>
                </a:solidFill>
              </a:rPr>
              <a:t>elektronische Schließsysteme</a:t>
            </a:r>
          </a:p>
          <a:p>
            <a:pPr marL="285750" indent="-285750">
              <a:buFont typeface="Arial" panose="020B0604020202020204" pitchFamily="34" charset="0"/>
              <a:buChar char="•"/>
            </a:pPr>
            <a:r>
              <a:rPr lang="de-DE" sz="2000" dirty="0">
                <a:solidFill>
                  <a:schemeClr val="accent2">
                    <a:lumMod val="75000"/>
                  </a:schemeClr>
                </a:solidFill>
              </a:rPr>
              <a:t>Verkehrszählung (Kamera)</a:t>
            </a:r>
          </a:p>
          <a:p>
            <a:pPr marL="285750" indent="-285750">
              <a:buFont typeface="Arial" panose="020B0604020202020204" pitchFamily="34" charset="0"/>
              <a:buChar char="•"/>
            </a:pPr>
            <a:r>
              <a:rPr lang="de-DE" sz="2000" dirty="0">
                <a:solidFill>
                  <a:schemeClr val="accent2">
                    <a:lumMod val="75000"/>
                  </a:schemeClr>
                </a:solidFill>
              </a:rPr>
              <a:t>Sicherheit (Mikrofon, Kamera)</a:t>
            </a:r>
          </a:p>
        </p:txBody>
      </p:sp>
      <p:sp>
        <p:nvSpPr>
          <p:cNvPr id="3" name="Textfeld 1">
            <a:extLst>
              <a:ext uri="{FF2B5EF4-FFF2-40B4-BE49-F238E27FC236}">
                <a16:creationId xmlns:a16="http://schemas.microsoft.com/office/drawing/2014/main" id="{1BC69FF1-A5A1-7F51-EE4A-4A0638A5363B}"/>
              </a:ext>
            </a:extLst>
          </p:cNvPr>
          <p:cNvSpPr txBox="1">
            <a:spLocks noChangeArrowheads="1"/>
          </p:cNvSpPr>
          <p:nvPr/>
        </p:nvSpPr>
        <p:spPr bwMode="auto">
          <a:xfrm>
            <a:off x="4695081" y="1511273"/>
            <a:ext cx="25024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b="1" dirty="0">
                <a:solidFill>
                  <a:schemeClr val="accent2">
                    <a:lumMod val="75000"/>
                  </a:schemeClr>
                </a:solidFill>
              </a:rPr>
              <a:t>Datenverarbeitung</a:t>
            </a:r>
          </a:p>
          <a:p>
            <a:pPr marL="285750" indent="-285750">
              <a:buFont typeface="Arial" panose="020B0604020202020204" pitchFamily="34" charset="0"/>
              <a:buChar char="•"/>
            </a:pPr>
            <a:r>
              <a:rPr lang="de-DE" sz="2000" dirty="0">
                <a:solidFill>
                  <a:schemeClr val="accent2">
                    <a:lumMod val="75000"/>
                  </a:schemeClr>
                </a:solidFill>
              </a:rPr>
              <a:t>Speichern</a:t>
            </a:r>
          </a:p>
          <a:p>
            <a:pPr marL="285750" indent="-285750">
              <a:buFont typeface="Arial" panose="020B0604020202020204" pitchFamily="34" charset="0"/>
              <a:buChar char="•"/>
            </a:pPr>
            <a:r>
              <a:rPr lang="de-DE" sz="2000" dirty="0">
                <a:solidFill>
                  <a:schemeClr val="accent2">
                    <a:lumMod val="75000"/>
                  </a:schemeClr>
                </a:solidFill>
              </a:rPr>
              <a:t>Strukturieren</a:t>
            </a:r>
          </a:p>
          <a:p>
            <a:pPr marL="285750" indent="-285750">
              <a:buFont typeface="Arial" panose="020B0604020202020204" pitchFamily="34" charset="0"/>
              <a:buChar char="•"/>
            </a:pPr>
            <a:r>
              <a:rPr lang="de-DE" sz="2000" dirty="0">
                <a:solidFill>
                  <a:schemeClr val="accent2">
                    <a:lumMod val="75000"/>
                  </a:schemeClr>
                </a:solidFill>
              </a:rPr>
              <a:t>Monitoring</a:t>
            </a:r>
          </a:p>
          <a:p>
            <a:pPr marL="285750" indent="-285750">
              <a:buFont typeface="Arial" panose="020B0604020202020204" pitchFamily="34" charset="0"/>
              <a:buChar char="•"/>
            </a:pPr>
            <a:r>
              <a:rPr lang="de-DE" sz="2000" dirty="0">
                <a:solidFill>
                  <a:schemeClr val="accent2">
                    <a:lumMod val="75000"/>
                  </a:schemeClr>
                </a:solidFill>
              </a:rPr>
              <a:t>Analyse</a:t>
            </a:r>
          </a:p>
          <a:p>
            <a:pPr marL="285750" indent="-285750">
              <a:buFont typeface="Arial" panose="020B0604020202020204" pitchFamily="34" charset="0"/>
              <a:buChar char="•"/>
            </a:pPr>
            <a:r>
              <a:rPr lang="de-DE" sz="2000" dirty="0">
                <a:solidFill>
                  <a:schemeClr val="accent2">
                    <a:lumMod val="75000"/>
                  </a:schemeClr>
                </a:solidFill>
              </a:rPr>
              <a:t>Kombinieren</a:t>
            </a:r>
          </a:p>
        </p:txBody>
      </p:sp>
      <p:sp>
        <p:nvSpPr>
          <p:cNvPr id="5" name="Pfeil: gebogen 4">
            <a:extLst>
              <a:ext uri="{FF2B5EF4-FFF2-40B4-BE49-F238E27FC236}">
                <a16:creationId xmlns:a16="http://schemas.microsoft.com/office/drawing/2014/main" id="{B66971CE-F427-7BEF-E0AA-837523CCEE2C}"/>
              </a:ext>
            </a:extLst>
          </p:cNvPr>
          <p:cNvSpPr/>
          <p:nvPr/>
        </p:nvSpPr>
        <p:spPr bwMode="auto">
          <a:xfrm>
            <a:off x="2390104" y="1720278"/>
            <a:ext cx="1566249" cy="1520982"/>
          </a:xfrm>
          <a:prstGeom prst="bentArrow">
            <a:avLst/>
          </a:prstGeom>
          <a:solidFill>
            <a:srgbClr val="0070C0"/>
          </a:solidFill>
          <a:ln w="38100"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CorpoS" pitchFamily="2" charset="0"/>
            </a:endParaRPr>
          </a:p>
        </p:txBody>
      </p:sp>
      <p:sp>
        <p:nvSpPr>
          <p:cNvPr id="6" name="Pfeil: gebogen 5">
            <a:extLst>
              <a:ext uri="{FF2B5EF4-FFF2-40B4-BE49-F238E27FC236}">
                <a16:creationId xmlns:a16="http://schemas.microsoft.com/office/drawing/2014/main" id="{9D8A51E6-DD57-F3CF-1A04-2ED0DD843D2F}"/>
              </a:ext>
            </a:extLst>
          </p:cNvPr>
          <p:cNvSpPr/>
          <p:nvPr/>
        </p:nvSpPr>
        <p:spPr bwMode="auto">
          <a:xfrm rot="5400000">
            <a:off x="7760327" y="1872679"/>
            <a:ext cx="1566249" cy="1520982"/>
          </a:xfrm>
          <a:prstGeom prst="bentArrow">
            <a:avLst/>
          </a:prstGeom>
          <a:solidFill>
            <a:srgbClr val="0070C0"/>
          </a:solidFill>
          <a:ln w="38100"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9" name="Textfeld 8">
            <a:extLst>
              <a:ext uri="{FF2B5EF4-FFF2-40B4-BE49-F238E27FC236}">
                <a16:creationId xmlns:a16="http://schemas.microsoft.com/office/drawing/2014/main" id="{E2E49AA6-55E6-302C-B8BE-BDD374B0F90C}"/>
              </a:ext>
            </a:extLst>
          </p:cNvPr>
          <p:cNvSpPr txBox="1"/>
          <p:nvPr/>
        </p:nvSpPr>
        <p:spPr>
          <a:xfrm>
            <a:off x="407410" y="1796628"/>
            <a:ext cx="1647730" cy="707886"/>
          </a:xfrm>
          <a:prstGeom prst="rect">
            <a:avLst/>
          </a:prstGeom>
          <a:noFill/>
        </p:spPr>
        <p:txBody>
          <a:bodyPr wrap="square" rtlCol="0">
            <a:spAutoFit/>
          </a:bodyPr>
          <a:lstStyle/>
          <a:p>
            <a:pPr algn="ctr"/>
            <a:r>
              <a:rPr lang="de-DE" sz="2000" b="1" dirty="0">
                <a:solidFill>
                  <a:schemeClr val="accent2">
                    <a:lumMod val="75000"/>
                  </a:schemeClr>
                </a:solidFill>
              </a:rPr>
              <a:t>massive</a:t>
            </a:r>
          </a:p>
          <a:p>
            <a:pPr algn="ctr"/>
            <a:r>
              <a:rPr lang="de-DE" sz="2000" b="1" dirty="0">
                <a:solidFill>
                  <a:schemeClr val="accent2">
                    <a:lumMod val="75000"/>
                  </a:schemeClr>
                </a:solidFill>
              </a:rPr>
              <a:t>Vernetzung</a:t>
            </a:r>
          </a:p>
        </p:txBody>
      </p:sp>
      <p:sp>
        <p:nvSpPr>
          <p:cNvPr id="10" name="Textfeld 9">
            <a:extLst>
              <a:ext uri="{FF2B5EF4-FFF2-40B4-BE49-F238E27FC236}">
                <a16:creationId xmlns:a16="http://schemas.microsoft.com/office/drawing/2014/main" id="{A3F81621-34B0-2AE1-9784-71AAD290838D}"/>
              </a:ext>
            </a:extLst>
          </p:cNvPr>
          <p:cNvSpPr txBox="1"/>
          <p:nvPr/>
        </p:nvSpPr>
        <p:spPr>
          <a:xfrm>
            <a:off x="9494058" y="1642740"/>
            <a:ext cx="2227150" cy="1015663"/>
          </a:xfrm>
          <a:prstGeom prst="rect">
            <a:avLst/>
          </a:prstGeom>
          <a:noFill/>
        </p:spPr>
        <p:txBody>
          <a:bodyPr wrap="square" rtlCol="0">
            <a:spAutoFit/>
          </a:bodyPr>
          <a:lstStyle/>
          <a:p>
            <a:pPr algn="ctr"/>
            <a:r>
              <a:rPr lang="de-DE" sz="2000" b="1" dirty="0">
                <a:solidFill>
                  <a:schemeClr val="accent2">
                    <a:lumMod val="75000"/>
                  </a:schemeClr>
                </a:solidFill>
              </a:rPr>
              <a:t>Entscheidung</a:t>
            </a:r>
          </a:p>
          <a:p>
            <a:pPr algn="ctr"/>
            <a:r>
              <a:rPr lang="de-DE" sz="2000" b="1" dirty="0">
                <a:solidFill>
                  <a:schemeClr val="accent2">
                    <a:lumMod val="75000"/>
                  </a:schemeClr>
                </a:solidFill>
              </a:rPr>
              <a:t>nach klaren</a:t>
            </a:r>
          </a:p>
          <a:p>
            <a:pPr algn="ctr"/>
            <a:r>
              <a:rPr lang="de-DE" sz="2000" b="1" dirty="0">
                <a:solidFill>
                  <a:schemeClr val="accent2">
                    <a:lumMod val="75000"/>
                  </a:schemeClr>
                </a:solidFill>
              </a:rPr>
              <a:t>Regeln</a:t>
            </a:r>
          </a:p>
        </p:txBody>
      </p:sp>
      <p:pic>
        <p:nvPicPr>
          <p:cNvPr id="10242" name="Picture 2">
            <a:extLst>
              <a:ext uri="{FF2B5EF4-FFF2-40B4-BE49-F238E27FC236}">
                <a16:creationId xmlns:a16="http://schemas.microsoft.com/office/drawing/2014/main" id="{BE4A14FC-296D-AB9E-1BE7-B4149D59C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024" y="2469578"/>
            <a:ext cx="2042856" cy="184138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8B3D0299-1C55-F05E-C1DA-69C482B177FD}"/>
              </a:ext>
            </a:extLst>
          </p:cNvPr>
          <p:cNvPicPr>
            <a:picLocks noChangeAspect="1"/>
          </p:cNvPicPr>
          <p:nvPr/>
        </p:nvPicPr>
        <p:blipFill>
          <a:blip r:embed="rId4">
            <a:extLst>
              <a:ext uri="{28A0092B-C50C-407E-A947-70E740481C1C}">
                <a14:useLocalDpi xmlns:a14="http://schemas.microsoft.com/office/drawing/2010/main" val="0"/>
              </a:ext>
            </a:extLst>
          </a:blip>
          <a:srcRect l="21166" t="24682" r="16853" b="29514"/>
          <a:stretch>
            <a:fillRect/>
          </a:stretch>
        </p:blipFill>
        <p:spPr>
          <a:xfrm>
            <a:off x="706171" y="2737675"/>
            <a:ext cx="1297662" cy="958967"/>
          </a:xfrm>
          <a:prstGeom prst="teardrop">
            <a:avLst/>
          </a:prstGeom>
        </p:spPr>
      </p:pic>
      <p:grpSp>
        <p:nvGrpSpPr>
          <p:cNvPr id="16" name="Gruppieren 15">
            <a:extLst>
              <a:ext uri="{FF2B5EF4-FFF2-40B4-BE49-F238E27FC236}">
                <a16:creationId xmlns:a16="http://schemas.microsoft.com/office/drawing/2014/main" id="{4462917D-B215-D404-69C8-35BEA3A4CF71}"/>
              </a:ext>
            </a:extLst>
          </p:cNvPr>
          <p:cNvGrpSpPr/>
          <p:nvPr/>
        </p:nvGrpSpPr>
        <p:grpSpPr>
          <a:xfrm>
            <a:off x="6487349" y="2087414"/>
            <a:ext cx="1519895" cy="1519895"/>
            <a:chOff x="5593763" y="1583013"/>
            <a:chExt cx="1519895" cy="1519895"/>
          </a:xfrm>
        </p:grpSpPr>
        <p:pic>
          <p:nvPicPr>
            <p:cNvPr id="17" name="Grafik 16">
              <a:extLst>
                <a:ext uri="{FF2B5EF4-FFF2-40B4-BE49-F238E27FC236}">
                  <a16:creationId xmlns:a16="http://schemas.microsoft.com/office/drawing/2014/main" id="{269AB90F-F0BB-1C09-8D9E-8B2CA9145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763" y="1583013"/>
              <a:ext cx="1519895" cy="1519895"/>
            </a:xfrm>
            <a:prstGeom prst="rect">
              <a:avLst/>
            </a:prstGeom>
          </p:spPr>
        </p:pic>
        <p:sp>
          <p:nvSpPr>
            <p:cNvPr id="18" name="Textfeld 1">
              <a:extLst>
                <a:ext uri="{FF2B5EF4-FFF2-40B4-BE49-F238E27FC236}">
                  <a16:creationId xmlns:a16="http://schemas.microsoft.com/office/drawing/2014/main" id="{A30DB8BF-6D2B-EB33-7677-19895BF1721B}"/>
                </a:ext>
              </a:extLst>
            </p:cNvPr>
            <p:cNvSpPr txBox="1">
              <a:spLocks noChangeArrowheads="1"/>
            </p:cNvSpPr>
            <p:nvPr/>
          </p:nvSpPr>
          <p:spPr bwMode="auto">
            <a:xfrm>
              <a:off x="5914666" y="2354371"/>
              <a:ext cx="1198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Cloud</a:t>
              </a:r>
            </a:p>
          </p:txBody>
        </p:sp>
      </p:grpSp>
      <p:sp>
        <p:nvSpPr>
          <p:cNvPr id="19" name="Textfeld 18">
            <a:extLst>
              <a:ext uri="{FF2B5EF4-FFF2-40B4-BE49-F238E27FC236}">
                <a16:creationId xmlns:a16="http://schemas.microsoft.com/office/drawing/2014/main" id="{5B60EC82-71C1-3B95-ACB6-55F82C9113F1}"/>
              </a:ext>
            </a:extLst>
          </p:cNvPr>
          <p:cNvSpPr txBox="1"/>
          <p:nvPr/>
        </p:nvSpPr>
        <p:spPr>
          <a:xfrm>
            <a:off x="7578673" y="998620"/>
            <a:ext cx="1698090" cy="919401"/>
          </a:xfrm>
          <a:prstGeom prst="roundRect">
            <a:avLst/>
          </a:prstGeom>
          <a:solidFill>
            <a:srgbClr val="FF8F8F">
              <a:alpha val="69804"/>
            </a:srgbClr>
          </a:solidFill>
          <a:ln w="28575">
            <a:solidFill>
              <a:srgbClr val="C00000"/>
            </a:solidFill>
          </a:ln>
        </p:spPr>
        <p:txBody>
          <a:bodyPr wrap="square" rtlCol="0">
            <a:spAutoFit/>
          </a:bodyPr>
          <a:lstStyle/>
          <a:p>
            <a:pPr algn="ctr"/>
            <a:r>
              <a:rPr lang="de-DE" sz="4800" b="1" dirty="0">
                <a:ln w="19050">
                  <a:solidFill>
                    <a:srgbClr val="C00000"/>
                  </a:solidFill>
                </a:ln>
                <a:solidFill>
                  <a:srgbClr val="FF0000"/>
                </a:solidFill>
              </a:rPr>
              <a:t>Wo?</a:t>
            </a:r>
          </a:p>
        </p:txBody>
      </p:sp>
    </p:spTree>
    <p:extLst>
      <p:ext uri="{BB962C8B-B14F-4D97-AF65-F5344CB8AC3E}">
        <p14:creationId xmlns:p14="http://schemas.microsoft.com/office/powerpoint/2010/main" val="88006319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wipe(left)">
                                      <p:cBhvr>
                                        <p:cTn id="46" dur="500"/>
                                        <p:tgtEl>
                                          <p:spTgt spid="9">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wipe(left)">
                                      <p:cBhvr>
                                        <p:cTn id="51" dur="500"/>
                                        <p:tgtEl>
                                          <p:spTgt spid="10">
                                            <p:txEl>
                                              <p:pRg st="0" end="0"/>
                                            </p:tx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wipe(left)">
                                      <p:cBhvr>
                                        <p:cTn id="55" dur="500"/>
                                        <p:tgtEl>
                                          <p:spTgt spid="10">
                                            <p:txEl>
                                              <p:pRg st="1" end="1"/>
                                            </p:txEl>
                                          </p:spTgt>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Effect transition="in" filter="wipe(left)">
                                      <p:cBhvr>
                                        <p:cTn id="59" dur="500"/>
                                        <p:tgtEl>
                                          <p:spTgt spid="10">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8">
                                            <p:txEl>
                                              <p:pRg st="0" end="0"/>
                                            </p:txEl>
                                          </p:spTgt>
                                        </p:tgtEl>
                                        <p:attrNameLst>
                                          <p:attrName>style.visibility</p:attrName>
                                        </p:attrNameLst>
                                      </p:cBhvr>
                                      <p:to>
                                        <p:strVal val="visible"/>
                                      </p:to>
                                    </p:set>
                                    <p:animEffect transition="in" filter="wipe(left)">
                                      <p:cBhvr>
                                        <p:cTn id="68" dur="500"/>
                                        <p:tgtEl>
                                          <p:spTgt spid="8">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Effect transition="in" filter="wipe(left)">
                                      <p:cBhvr>
                                        <p:cTn id="73" dur="500"/>
                                        <p:tgtEl>
                                          <p:spTgt spid="2">
                                            <p:txEl>
                                              <p:pRg st="1" end="1"/>
                                            </p:tx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wipe(left)">
                                      <p:cBhvr>
                                        <p:cTn id="77" dur="500"/>
                                        <p:tgtEl>
                                          <p:spTgt spid="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8">
                                            <p:txEl>
                                              <p:pRg st="2" end="2"/>
                                            </p:txEl>
                                          </p:spTgt>
                                        </p:tgtEl>
                                        <p:attrNameLst>
                                          <p:attrName>style.visibility</p:attrName>
                                        </p:attrNameLst>
                                      </p:cBhvr>
                                      <p:to>
                                        <p:strVal val="visible"/>
                                      </p:to>
                                    </p:set>
                                    <p:animEffect transition="in" filter="wipe(left)">
                                      <p:cBhvr>
                                        <p:cTn id="86" dur="500"/>
                                        <p:tgtEl>
                                          <p:spTgt spid="8">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8">
                                            <p:txEl>
                                              <p:pRg st="3" end="3"/>
                                            </p:txEl>
                                          </p:spTgt>
                                        </p:tgtEl>
                                        <p:attrNameLst>
                                          <p:attrName>style.visibility</p:attrName>
                                        </p:attrNameLst>
                                      </p:cBhvr>
                                      <p:to>
                                        <p:strVal val="visible"/>
                                      </p:to>
                                    </p:set>
                                    <p:animEffect transition="in" filter="wipe(left)">
                                      <p:cBhvr>
                                        <p:cTn id="95" dur="500"/>
                                        <p:tgtEl>
                                          <p:spTgt spid="8">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8">
                                            <p:txEl>
                                              <p:pRg st="4" end="4"/>
                                            </p:txEl>
                                          </p:spTgt>
                                        </p:tgtEl>
                                        <p:attrNameLst>
                                          <p:attrName>style.visibility</p:attrName>
                                        </p:attrNameLst>
                                      </p:cBhvr>
                                      <p:to>
                                        <p:strVal val="visible"/>
                                      </p:to>
                                    </p:set>
                                    <p:animEffect transition="in" filter="wipe(left)">
                                      <p:cBhvr>
                                        <p:cTn id="104" dur="500"/>
                                        <p:tgtEl>
                                          <p:spTgt spid="8">
                                            <p:txEl>
                                              <p:pRg st="4"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txEl>
                                              <p:pRg st="5" end="5"/>
                                            </p:txEl>
                                          </p:spTgt>
                                        </p:tgtEl>
                                        <p:attrNameLst>
                                          <p:attrName>style.visibility</p:attrName>
                                        </p:attrNameLst>
                                      </p:cBhvr>
                                      <p:to>
                                        <p:strVal val="visible"/>
                                      </p:to>
                                    </p:set>
                                    <p:animEffect transition="in" filter="wipe(left)">
                                      <p:cBhvr>
                                        <p:cTn id="109" dur="500"/>
                                        <p:tgtEl>
                                          <p:spTgt spid="2">
                                            <p:txEl>
                                              <p:pRg st="5" end="5"/>
                                            </p:tx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8">
                                            <p:txEl>
                                              <p:pRg st="5" end="5"/>
                                            </p:txEl>
                                          </p:spTgt>
                                        </p:tgtEl>
                                        <p:attrNameLst>
                                          <p:attrName>style.visibility</p:attrName>
                                        </p:attrNameLst>
                                      </p:cBhvr>
                                      <p:to>
                                        <p:strVal val="visible"/>
                                      </p:to>
                                    </p:set>
                                    <p:animEffect transition="in" filter="wipe(left)">
                                      <p:cBhvr>
                                        <p:cTn id="113" dur="500"/>
                                        <p:tgtEl>
                                          <p:spTgt spid="8">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
                                            <p:txEl>
                                              <p:pRg st="6" end="6"/>
                                            </p:txEl>
                                          </p:spTgt>
                                        </p:tgtEl>
                                        <p:attrNameLst>
                                          <p:attrName>style.visibility</p:attrName>
                                        </p:attrNameLst>
                                      </p:cBhvr>
                                      <p:to>
                                        <p:strVal val="visible"/>
                                      </p:to>
                                    </p:set>
                                    <p:animEffect transition="in" filter="wipe(left)">
                                      <p:cBhvr>
                                        <p:cTn id="118" dur="500"/>
                                        <p:tgtEl>
                                          <p:spTgt spid="2">
                                            <p:txEl>
                                              <p:pRg st="6" end="6"/>
                                            </p:tx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8">
                                            <p:txEl>
                                              <p:pRg st="6" end="6"/>
                                            </p:txEl>
                                          </p:spTgt>
                                        </p:tgtEl>
                                        <p:attrNameLst>
                                          <p:attrName>style.visibility</p:attrName>
                                        </p:attrNameLst>
                                      </p:cBhvr>
                                      <p:to>
                                        <p:strVal val="visible"/>
                                      </p:to>
                                    </p:set>
                                    <p:animEffect transition="in" filter="wipe(left)">
                                      <p:cBhvr>
                                        <p:cTn id="122" dur="500"/>
                                        <p:tgtEl>
                                          <p:spTgt spid="8">
                                            <p:txEl>
                                              <p:pRg st="6" end="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txEl>
                                              <p:pRg st="7" end="7"/>
                                            </p:txEl>
                                          </p:spTgt>
                                        </p:tgtEl>
                                        <p:attrNameLst>
                                          <p:attrName>style.visibility</p:attrName>
                                        </p:attrNameLst>
                                      </p:cBhvr>
                                      <p:to>
                                        <p:strVal val="visible"/>
                                      </p:to>
                                    </p:set>
                                    <p:animEffect transition="in" filter="wipe(left)">
                                      <p:cBhvr>
                                        <p:cTn id="127" dur="500"/>
                                        <p:tgtEl>
                                          <p:spTgt spid="2">
                                            <p:txEl>
                                              <p:pRg st="7" end="7"/>
                                            </p:tx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8">
                                            <p:txEl>
                                              <p:pRg st="7" end="7"/>
                                            </p:txEl>
                                          </p:spTgt>
                                        </p:tgtEl>
                                        <p:attrNameLst>
                                          <p:attrName>style.visibility</p:attrName>
                                        </p:attrNameLst>
                                      </p:cBhvr>
                                      <p:to>
                                        <p:strVal val="visible"/>
                                      </p:to>
                                    </p:set>
                                    <p:animEffect transition="in" filter="wipe(left)">
                                      <p:cBhvr>
                                        <p:cTn id="131" dur="500"/>
                                        <p:tgtEl>
                                          <p:spTgt spid="8">
                                            <p:txEl>
                                              <p:pRg st="7" end="7"/>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1" presetClass="entr" presetSubtype="1" fill="hold" grpId="0" nodeType="click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wheel(1)">
                                      <p:cBhvr>
                                        <p:cTn id="136" dur="2000"/>
                                        <p:tgtEl>
                                          <p:spTgt spid="13"/>
                                        </p:tgtEl>
                                      </p:cBhvr>
                                    </p:animEffect>
                                  </p:childTnLst>
                                </p:cTn>
                              </p:par>
                            </p:childTnLst>
                          </p:cTn>
                        </p:par>
                      </p:childTnLst>
                    </p:cTn>
                  </p:par>
                  <p:par>
                    <p:cTn id="137" fill="hold">
                      <p:stCondLst>
                        <p:cond delay="indefinite"/>
                      </p:stCondLst>
                      <p:childTnLst>
                        <p:par>
                          <p:cTn id="138" fill="hold">
                            <p:stCondLst>
                              <p:cond delay="0"/>
                            </p:stCondLst>
                            <p:childTnLst>
                              <p:par>
                                <p:cTn id="139" presetID="21" presetClass="entr" presetSubtype="1"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wheel(1)">
                                      <p:cBhvr>
                                        <p:cTn id="141" dur="2000"/>
                                        <p:tgtEl>
                                          <p:spTgt spid="11"/>
                                        </p:tgtEl>
                                      </p:cBhvr>
                                    </p:animEffect>
                                  </p:childTnLst>
                                </p:cTn>
                              </p:par>
                            </p:childTnLst>
                          </p:cTn>
                        </p:par>
                      </p:childTnLst>
                    </p:cTn>
                  </p:par>
                  <p:par>
                    <p:cTn id="142" fill="hold">
                      <p:stCondLst>
                        <p:cond delay="indefinite"/>
                      </p:stCondLst>
                      <p:childTnLst>
                        <p:par>
                          <p:cTn id="143" fill="hold">
                            <p:stCondLst>
                              <p:cond delay="0"/>
                            </p:stCondLst>
                            <p:childTnLst>
                              <p:par>
                                <p:cTn id="144" presetID="21" presetClass="entr" presetSubtype="1" fill="hold" grpId="0" nodeType="clickEffect">
                                  <p:stCondLst>
                                    <p:cond delay="0"/>
                                  </p:stCondLst>
                                  <p:childTnLst>
                                    <p:set>
                                      <p:cBhvr>
                                        <p:cTn id="145" dur="1" fill="hold">
                                          <p:stCondLst>
                                            <p:cond delay="0"/>
                                          </p:stCondLst>
                                        </p:cTn>
                                        <p:tgtEl>
                                          <p:spTgt spid="12"/>
                                        </p:tgtEl>
                                        <p:attrNameLst>
                                          <p:attrName>style.visibility</p:attrName>
                                        </p:attrNameLst>
                                      </p:cBhvr>
                                      <p:to>
                                        <p:strVal val="visible"/>
                                      </p:to>
                                    </p:set>
                                    <p:animEffect transition="in" filter="wheel(1)">
                                      <p:cBhvr>
                                        <p:cTn id="146" dur="2000"/>
                                        <p:tgtEl>
                                          <p:spTgt spid="12"/>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fade">
                                      <p:cBhvr>
                                        <p:cTn id="151" dur="1000"/>
                                        <p:tgtEl>
                                          <p:spTgt spid="14"/>
                                        </p:tgtEl>
                                      </p:cBhvr>
                                    </p:animEffect>
                                  </p:childTnLst>
                                </p:cTn>
                              </p:par>
                            </p:childTnLst>
                          </p:cTn>
                        </p:par>
                      </p:childTnLst>
                    </p:cTn>
                  </p:par>
                  <p:par>
                    <p:cTn id="152" fill="hold">
                      <p:stCondLst>
                        <p:cond delay="indefinite"/>
                      </p:stCondLst>
                      <p:childTnLst>
                        <p:par>
                          <p:cTn id="153" fill="hold">
                            <p:stCondLst>
                              <p:cond delay="0"/>
                            </p:stCondLst>
                            <p:childTnLst>
                              <p:par>
                                <p:cTn id="154" presetID="6" presetClass="entr" presetSubtype="32" fill="hold" nodeType="click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circle(out)">
                                      <p:cBhvr>
                                        <p:cTn id="156" dur="1000"/>
                                        <p:tgtEl>
                                          <p:spTgt spid="16"/>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32" fill="hold" nodeType="clickEffect">
                                  <p:stCondLst>
                                    <p:cond delay="0"/>
                                  </p:stCondLst>
                                  <p:childTnLst>
                                    <p:set>
                                      <p:cBhvr>
                                        <p:cTn id="160" dur="1" fill="hold">
                                          <p:stCondLst>
                                            <p:cond delay="0"/>
                                          </p:stCondLst>
                                        </p:cTn>
                                        <p:tgtEl>
                                          <p:spTgt spid="10242"/>
                                        </p:tgtEl>
                                        <p:attrNameLst>
                                          <p:attrName>style.visibility</p:attrName>
                                        </p:attrNameLst>
                                      </p:cBhvr>
                                      <p:to>
                                        <p:strVal val="visible"/>
                                      </p:to>
                                    </p:set>
                                    <p:animEffect transition="in" filter="circle(out)">
                                      <p:cBhvr>
                                        <p:cTn id="161" dur="2000"/>
                                        <p:tgtEl>
                                          <p:spTgt spid="10242"/>
                                        </p:tgtEl>
                                      </p:cBhvr>
                                    </p:animEffect>
                                  </p:childTnLst>
                                </p:cTn>
                              </p:par>
                            </p:childTnLst>
                          </p:cTn>
                        </p:par>
                      </p:childTnLst>
                    </p:cTn>
                  </p:par>
                  <p:par>
                    <p:cTn id="162" fill="hold">
                      <p:stCondLst>
                        <p:cond delay="indefinite"/>
                      </p:stCondLst>
                      <p:childTnLst>
                        <p:par>
                          <p:cTn id="163" fill="hold">
                            <p:stCondLst>
                              <p:cond delay="0"/>
                            </p:stCondLst>
                            <p:childTnLst>
                              <p:par>
                                <p:cTn id="164" presetID="45" presetClass="entr" presetSubtype="0" fill="hold" grpId="0" nodeType="clickEffect">
                                  <p:stCondLst>
                                    <p:cond delay="0"/>
                                  </p:stCondLst>
                                  <p:childTnLst>
                                    <p:set>
                                      <p:cBhvr>
                                        <p:cTn id="165" dur="1" fill="hold">
                                          <p:stCondLst>
                                            <p:cond delay="0"/>
                                          </p:stCondLst>
                                        </p:cTn>
                                        <p:tgtEl>
                                          <p:spTgt spid="19">
                                            <p:bg/>
                                          </p:spTgt>
                                        </p:tgtEl>
                                        <p:attrNameLst>
                                          <p:attrName>style.visibility</p:attrName>
                                        </p:attrNameLst>
                                      </p:cBhvr>
                                      <p:to>
                                        <p:strVal val="visible"/>
                                      </p:to>
                                    </p:set>
                                    <p:animEffect transition="in" filter="fade">
                                      <p:cBhvr>
                                        <p:cTn id="166" dur="2000"/>
                                        <p:tgtEl>
                                          <p:spTgt spid="19">
                                            <p:bg/>
                                          </p:spTgt>
                                        </p:tgtEl>
                                      </p:cBhvr>
                                    </p:animEffect>
                                    <p:anim calcmode="lin" valueType="num">
                                      <p:cBhvr>
                                        <p:cTn id="167" dur="2000" fill="hold"/>
                                        <p:tgtEl>
                                          <p:spTgt spid="19">
                                            <p:bg/>
                                          </p:spTgt>
                                        </p:tgtEl>
                                        <p:attrNameLst>
                                          <p:attrName>ppt_w</p:attrName>
                                        </p:attrNameLst>
                                      </p:cBhvr>
                                      <p:tavLst>
                                        <p:tav tm="0" fmla="#ppt_w*sin(2.5*pi*$)">
                                          <p:val>
                                            <p:fltVal val="0"/>
                                          </p:val>
                                        </p:tav>
                                        <p:tav tm="100000">
                                          <p:val>
                                            <p:fltVal val="1"/>
                                          </p:val>
                                        </p:tav>
                                      </p:tavLst>
                                    </p:anim>
                                    <p:anim calcmode="lin" valueType="num">
                                      <p:cBhvr>
                                        <p:cTn id="168" dur="2000" fill="hold"/>
                                        <p:tgtEl>
                                          <p:spTgt spid="19">
                                            <p:bg/>
                                          </p:spTgt>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9">
                                            <p:txEl>
                                              <p:pRg st="0" end="0"/>
                                            </p:txEl>
                                          </p:spTgt>
                                        </p:tgtEl>
                                        <p:attrNameLst>
                                          <p:attrName>style.visibility</p:attrName>
                                        </p:attrNameLst>
                                      </p:cBhvr>
                                      <p:to>
                                        <p:strVal val="visible"/>
                                      </p:to>
                                    </p:set>
                                    <p:animEffect transition="in" filter="fade">
                                      <p:cBhvr>
                                        <p:cTn id="171" dur="2000"/>
                                        <p:tgtEl>
                                          <p:spTgt spid="19">
                                            <p:txEl>
                                              <p:pRg st="0" end="0"/>
                                            </p:txEl>
                                          </p:spTgt>
                                        </p:tgtEl>
                                      </p:cBhvr>
                                    </p:animEffect>
                                    <p:anim calcmode="lin" valueType="num">
                                      <p:cBhvr>
                                        <p:cTn id="172" dur="200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173" dur="200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45" presetClass="exit" presetSubtype="0" fill="hold" grpId="1" nodeType="clickEffect">
                                  <p:stCondLst>
                                    <p:cond delay="0"/>
                                  </p:stCondLst>
                                  <p:childTnLst>
                                    <p:animEffect transition="out" filter="fade">
                                      <p:cBhvr>
                                        <p:cTn id="177" dur="2000"/>
                                        <p:tgtEl>
                                          <p:spTgt spid="19">
                                            <p:txEl>
                                              <p:pRg st="0" end="0"/>
                                            </p:txEl>
                                          </p:spTgt>
                                        </p:tgtEl>
                                      </p:cBhvr>
                                    </p:animEffect>
                                    <p:anim calcmode="lin" valueType="num">
                                      <p:cBhvr>
                                        <p:cTn id="178" dur="2000"/>
                                        <p:tgtEl>
                                          <p:spTgt spid="19">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9" dur="2000"/>
                                        <p:tgtEl>
                                          <p:spTgt spid="19">
                                            <p:txEl>
                                              <p:pRg st="0" end="0"/>
                                            </p:txEl>
                                          </p:spTgt>
                                        </p:tgtEl>
                                        <p:attrNameLst>
                                          <p:attrName>ppt_h</p:attrName>
                                        </p:attrNameLst>
                                      </p:cBhvr>
                                      <p:tavLst>
                                        <p:tav tm="0">
                                          <p:val>
                                            <p:strVal val="ppt_h"/>
                                          </p:val>
                                        </p:tav>
                                        <p:tav tm="100000">
                                          <p:val>
                                            <p:strVal val="ppt_h"/>
                                          </p:val>
                                        </p:tav>
                                      </p:tavLst>
                                    </p:anim>
                                    <p:set>
                                      <p:cBhvr>
                                        <p:cTn id="180" dur="1" fill="hold">
                                          <p:stCondLst>
                                            <p:cond delay="1999"/>
                                          </p:stCondLst>
                                        </p:cTn>
                                        <p:tgtEl>
                                          <p:spTgt spid="19">
                                            <p:txEl>
                                              <p:pRg st="0" end="0"/>
                                            </p:txEl>
                                          </p:spTgt>
                                        </p:tgtEl>
                                        <p:attrNameLst>
                                          <p:attrName>style.visibility</p:attrName>
                                        </p:attrNameLst>
                                      </p:cBhvr>
                                      <p:to>
                                        <p:strVal val="hidden"/>
                                      </p:to>
                                    </p:set>
                                  </p:childTnLst>
                                </p:cTn>
                              </p:par>
                              <p:par>
                                <p:cTn id="181" presetID="45" presetClass="exit" presetSubtype="0" fill="hold" grpId="1" nodeType="withEffect">
                                  <p:stCondLst>
                                    <p:cond delay="0"/>
                                  </p:stCondLst>
                                  <p:childTnLst>
                                    <p:animEffect transition="out" filter="fade">
                                      <p:cBhvr>
                                        <p:cTn id="182" dur="2000"/>
                                        <p:tgtEl>
                                          <p:spTgt spid="19">
                                            <p:bg/>
                                          </p:spTgt>
                                        </p:tgtEl>
                                      </p:cBhvr>
                                    </p:animEffect>
                                    <p:anim calcmode="lin" valueType="num">
                                      <p:cBhvr>
                                        <p:cTn id="183" dur="2000"/>
                                        <p:tgtEl>
                                          <p:spTgt spid="19">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4" dur="2000"/>
                                        <p:tgtEl>
                                          <p:spTgt spid="19">
                                            <p:bg/>
                                          </p:spTgt>
                                        </p:tgtEl>
                                        <p:attrNameLst>
                                          <p:attrName>ppt_h</p:attrName>
                                        </p:attrNameLst>
                                      </p:cBhvr>
                                      <p:tavLst>
                                        <p:tav tm="0">
                                          <p:val>
                                            <p:strVal val="ppt_h"/>
                                          </p:val>
                                        </p:tav>
                                        <p:tav tm="100000">
                                          <p:val>
                                            <p:strVal val="ppt_h"/>
                                          </p:val>
                                        </p:tav>
                                      </p:tavLst>
                                    </p:anim>
                                    <p:set>
                                      <p:cBhvr>
                                        <p:cTn id="185" dur="1" fill="hold">
                                          <p:stCondLst>
                                            <p:cond delay="1999"/>
                                          </p:stCondLst>
                                        </p:cTn>
                                        <p:tgtEl>
                                          <p:spTgt spid="1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8" grpId="0" uiExpand="1" build="p"/>
      <p:bldP spid="2" grpId="0" uiExpand="1" build="p"/>
      <p:bldP spid="3" grpId="0" uiExpand="1" build="p"/>
      <p:bldP spid="5" grpId="0" animBg="1"/>
      <p:bldP spid="6" grpId="0" animBg="1"/>
      <p:bldP spid="9" grpId="0" uiExpand="1" build="p"/>
      <p:bldP spid="10" grpId="0" uiExpand="1" build="p"/>
      <p:bldP spid="19" grpId="0" build="allAtOnce" animBg="1"/>
      <p:bldP spid="19"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D067-F016-F337-97FA-25C743147091}"/>
            </a:ext>
          </a:extLst>
        </p:cNvPr>
        <p:cNvGrpSpPr/>
        <p:nvPr/>
      </p:nvGrpSpPr>
      <p:grpSpPr>
        <a:xfrm>
          <a:off x="0" y="0"/>
          <a:ext cx="0" cy="0"/>
          <a:chOff x="0" y="0"/>
          <a:chExt cx="0" cy="0"/>
        </a:xfrm>
      </p:grpSpPr>
      <p:sp>
        <p:nvSpPr>
          <p:cNvPr id="6" name="Textfeld 1">
            <a:extLst>
              <a:ext uri="{FF2B5EF4-FFF2-40B4-BE49-F238E27FC236}">
                <a16:creationId xmlns:a16="http://schemas.microsoft.com/office/drawing/2014/main" id="{07041B58-3C34-11E1-53CB-95308492C7FE}"/>
              </a:ext>
            </a:extLst>
          </p:cNvPr>
          <p:cNvSpPr txBox="1">
            <a:spLocks noChangeArrowheads="1"/>
          </p:cNvSpPr>
          <p:nvPr/>
        </p:nvSpPr>
        <p:spPr bwMode="auto">
          <a:xfrm rot="10800000" flipV="1">
            <a:off x="2066925" y="6348413"/>
            <a:ext cx="8415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de-DE" altLang="de-DE" sz="800" dirty="0">
                <a:solidFill>
                  <a:schemeClr val="tx2">
                    <a:lumMod val="50000"/>
                  </a:schemeClr>
                </a:solidFill>
              </a:rPr>
              <a:t>Quelle: https://www.bsi.bund.de/DE/Themen/Unternehmen-und-Organisationen/Informationen-und-Empfehlungen/Smart-City/smart-city_node.html</a:t>
            </a:r>
          </a:p>
        </p:txBody>
      </p:sp>
      <p:sp>
        <p:nvSpPr>
          <p:cNvPr id="7" name="Rectangle 2">
            <a:extLst>
              <a:ext uri="{FF2B5EF4-FFF2-40B4-BE49-F238E27FC236}">
                <a16:creationId xmlns:a16="http://schemas.microsoft.com/office/drawing/2014/main" id="{518CF412-4544-D4E2-BD73-BA5D1488EF6F}"/>
              </a:ext>
            </a:extLst>
          </p:cNvPr>
          <p:cNvSpPr txBox="1">
            <a:spLocks noChangeArrowheads="1"/>
          </p:cNvSpPr>
          <p:nvPr/>
        </p:nvSpPr>
        <p:spPr bwMode="auto">
          <a:xfrm>
            <a:off x="2741500" y="262416"/>
            <a:ext cx="8959088" cy="468313"/>
          </a:xfrm>
          <a:prstGeom prst="rect">
            <a:avLst/>
          </a:prstGeom>
          <a:noFill/>
          <a:ln>
            <a:noFill/>
          </a:ln>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Komponenten von Smart City</a:t>
            </a:r>
            <a:endParaRPr lang="de-DE" altLang="de-DE" sz="2600" kern="0" dirty="0">
              <a:solidFill>
                <a:srgbClr val="002060"/>
              </a:solidFill>
              <a:latin typeface="Arial" panose="020B0604020202020204" pitchFamily="34" charset="0"/>
            </a:endParaRPr>
          </a:p>
        </p:txBody>
      </p:sp>
      <p:pic>
        <p:nvPicPr>
          <p:cNvPr id="3" name="Grafik 2">
            <a:extLst>
              <a:ext uri="{FF2B5EF4-FFF2-40B4-BE49-F238E27FC236}">
                <a16:creationId xmlns:a16="http://schemas.microsoft.com/office/drawing/2014/main" id="{26378E57-0914-8395-F6A3-F59C7B1B62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827" y="1236518"/>
            <a:ext cx="11316345" cy="4606105"/>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5" name="Pfeil: nach links und rechts 4">
            <a:extLst>
              <a:ext uri="{FF2B5EF4-FFF2-40B4-BE49-F238E27FC236}">
                <a16:creationId xmlns:a16="http://schemas.microsoft.com/office/drawing/2014/main" id="{F440E7A3-4EEB-EEEB-407B-5F2969B8DCE7}"/>
              </a:ext>
            </a:extLst>
          </p:cNvPr>
          <p:cNvSpPr/>
          <p:nvPr/>
        </p:nvSpPr>
        <p:spPr bwMode="auto">
          <a:xfrm rot="19827294">
            <a:off x="8003262" y="2209061"/>
            <a:ext cx="1296000" cy="252000"/>
          </a:xfrm>
          <a:prstGeom prst="leftRightArrow">
            <a:avLst/>
          </a:prstGeom>
          <a:solidFill>
            <a:srgbClr val="A5A5A5"/>
          </a:solidFill>
          <a:ln w="3810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8" name="Pfeil: nach links und rechts 7">
            <a:extLst>
              <a:ext uri="{FF2B5EF4-FFF2-40B4-BE49-F238E27FC236}">
                <a16:creationId xmlns:a16="http://schemas.microsoft.com/office/drawing/2014/main" id="{2EDF23D8-DAD6-7EEB-A97D-468C789E1AFD}"/>
              </a:ext>
            </a:extLst>
          </p:cNvPr>
          <p:cNvSpPr/>
          <p:nvPr/>
        </p:nvSpPr>
        <p:spPr bwMode="auto">
          <a:xfrm>
            <a:off x="3929204" y="3003497"/>
            <a:ext cx="950462" cy="252000"/>
          </a:xfrm>
          <a:prstGeom prst="leftRightArrow">
            <a:avLst/>
          </a:prstGeom>
          <a:solidFill>
            <a:srgbClr val="A5A5A5"/>
          </a:solidFill>
          <a:ln w="3810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5" name="Rechteck: abgerundete Ecken 14">
            <a:extLst>
              <a:ext uri="{FF2B5EF4-FFF2-40B4-BE49-F238E27FC236}">
                <a16:creationId xmlns:a16="http://schemas.microsoft.com/office/drawing/2014/main" id="{4630121A-87D5-8913-10EC-017E0CCE7E2B}"/>
              </a:ext>
            </a:extLst>
          </p:cNvPr>
          <p:cNvSpPr/>
          <p:nvPr/>
        </p:nvSpPr>
        <p:spPr bwMode="auto">
          <a:xfrm rot="2460773">
            <a:off x="874600" y="3956824"/>
            <a:ext cx="1142533" cy="609296"/>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pic>
        <p:nvPicPr>
          <p:cNvPr id="12" name="Grafik 11">
            <a:extLst>
              <a:ext uri="{FF2B5EF4-FFF2-40B4-BE49-F238E27FC236}">
                <a16:creationId xmlns:a16="http://schemas.microsoft.com/office/drawing/2014/main" id="{6F338141-5451-88E1-6E01-56D3D9A2DF2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1004153">
            <a:off x="1059255" y="3885743"/>
            <a:ext cx="880921" cy="752319"/>
          </a:xfrm>
          <a:prstGeom prst="rect">
            <a:avLst/>
          </a:prstGeom>
        </p:spPr>
      </p:pic>
      <p:sp>
        <p:nvSpPr>
          <p:cNvPr id="13" name="Rechteck 12">
            <a:extLst>
              <a:ext uri="{FF2B5EF4-FFF2-40B4-BE49-F238E27FC236}">
                <a16:creationId xmlns:a16="http://schemas.microsoft.com/office/drawing/2014/main" id="{9120B8E8-956D-ACA6-A5C2-929F4362DA5C}"/>
              </a:ext>
            </a:extLst>
          </p:cNvPr>
          <p:cNvSpPr/>
          <p:nvPr/>
        </p:nvSpPr>
        <p:spPr>
          <a:xfrm rot="8308667">
            <a:off x="1512113" y="3440621"/>
            <a:ext cx="1129459" cy="369332"/>
          </a:xfrm>
          <a:prstGeom prst="rect">
            <a:avLst/>
          </a:prstGeom>
          <a:solidFill>
            <a:schemeClr val="bg1"/>
          </a:solidFill>
        </p:spPr>
        <p:txBody>
          <a:bodyPr wrap="square" lIns="91440" tIns="45720" rIns="91440" bIns="45720">
            <a:spAutoFit/>
          </a:bodyPr>
          <a:lstStyle/>
          <a:p>
            <a:pPr algn="ctr"/>
            <a:r>
              <a:rPr lang="de-DE" sz="1800" b="0" cap="none" spc="0" dirty="0">
                <a:ln w="19050">
                  <a:solidFill>
                    <a:srgbClr val="C00000"/>
                  </a:solidFill>
                </a:ln>
                <a:solidFill>
                  <a:srgbClr val="939393"/>
                </a:solidFill>
                <a:effectLst>
                  <a:outerShdw blurRad="38100" dist="19050" dir="2700000" algn="tl" rotWithShape="0">
                    <a:schemeClr val="dk1">
                      <a:alpha val="40000"/>
                    </a:schemeClr>
                  </a:outerShdw>
                </a:effectLst>
              </a:rPr>
              <a:t>) ) ) ) ) )</a:t>
            </a:r>
          </a:p>
        </p:txBody>
      </p:sp>
      <p:sp>
        <p:nvSpPr>
          <p:cNvPr id="14" name="Rechteck 13">
            <a:extLst>
              <a:ext uri="{FF2B5EF4-FFF2-40B4-BE49-F238E27FC236}">
                <a16:creationId xmlns:a16="http://schemas.microsoft.com/office/drawing/2014/main" id="{FDA44E6F-1EA0-DCBF-D276-E2BE845C69BD}"/>
              </a:ext>
            </a:extLst>
          </p:cNvPr>
          <p:cNvSpPr/>
          <p:nvPr/>
        </p:nvSpPr>
        <p:spPr>
          <a:xfrm>
            <a:off x="474039" y="5373726"/>
            <a:ext cx="1327599" cy="369332"/>
          </a:xfrm>
          <a:prstGeom prst="rect">
            <a:avLst/>
          </a:prstGeom>
          <a:solidFill>
            <a:schemeClr val="bg1"/>
          </a:solidFill>
        </p:spPr>
        <p:txBody>
          <a:bodyPr wrap="square" lIns="91440" tIns="45720" rIns="91440" bIns="45720">
            <a:spAutoFit/>
          </a:bodyPr>
          <a:lstStyle/>
          <a:p>
            <a:pPr algn="ctr"/>
            <a:r>
              <a:rPr lang="de-DE" sz="1800" b="0" cap="none" spc="0" dirty="0">
                <a:ln w="19050">
                  <a:solidFill>
                    <a:srgbClr val="C00000"/>
                  </a:solidFill>
                </a:ln>
                <a:solidFill>
                  <a:srgbClr val="939393"/>
                </a:solidFill>
                <a:effectLst>
                  <a:outerShdw blurRad="38100" dist="19050" dir="2700000" algn="tl" rotWithShape="0">
                    <a:schemeClr val="dk1">
                      <a:alpha val="40000"/>
                    </a:schemeClr>
                  </a:outerShdw>
                </a:effectLst>
              </a:rPr>
              <a:t>&amp; Aktoren</a:t>
            </a:r>
          </a:p>
        </p:txBody>
      </p:sp>
      <p:sp>
        <p:nvSpPr>
          <p:cNvPr id="16" name="Wolke 15">
            <a:extLst>
              <a:ext uri="{FF2B5EF4-FFF2-40B4-BE49-F238E27FC236}">
                <a16:creationId xmlns:a16="http://schemas.microsoft.com/office/drawing/2014/main" id="{CAB12967-01BF-3B32-5D04-6E661B60A44E}"/>
              </a:ext>
            </a:extLst>
          </p:cNvPr>
          <p:cNvSpPr/>
          <p:nvPr/>
        </p:nvSpPr>
        <p:spPr bwMode="auto">
          <a:xfrm rot="10800000">
            <a:off x="4427146" y="1566254"/>
            <a:ext cx="4291342" cy="3127964"/>
          </a:xfrm>
          <a:prstGeom prst="cloud">
            <a:avLst/>
          </a:prstGeom>
          <a:noFill/>
          <a:ln w="38100">
            <a:solidFill>
              <a:srgbClr val="00206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7" name="Rechteck: abgerundete Ecken 16">
            <a:extLst>
              <a:ext uri="{FF2B5EF4-FFF2-40B4-BE49-F238E27FC236}">
                <a16:creationId xmlns:a16="http://schemas.microsoft.com/office/drawing/2014/main" id="{E8759790-D04A-BF2D-75A2-12CDF69C76CC}"/>
              </a:ext>
            </a:extLst>
          </p:cNvPr>
          <p:cNvSpPr/>
          <p:nvPr/>
        </p:nvSpPr>
        <p:spPr bwMode="auto">
          <a:xfrm>
            <a:off x="8829729" y="1149790"/>
            <a:ext cx="2982001" cy="1152000"/>
          </a:xfrm>
          <a:prstGeom prst="roundRect">
            <a:avLst/>
          </a:prstGeom>
          <a:noFill/>
          <a:ln w="38100" cap="flat" cmpd="sng" algn="ctr">
            <a:solidFill>
              <a:srgbClr val="00206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8" name="Rechteck: abgerundete Ecken 17">
            <a:extLst>
              <a:ext uri="{FF2B5EF4-FFF2-40B4-BE49-F238E27FC236}">
                <a16:creationId xmlns:a16="http://schemas.microsoft.com/office/drawing/2014/main" id="{8B56D43F-3C75-C89A-18E9-BCA888839413}"/>
              </a:ext>
            </a:extLst>
          </p:cNvPr>
          <p:cNvSpPr/>
          <p:nvPr/>
        </p:nvSpPr>
        <p:spPr bwMode="auto">
          <a:xfrm>
            <a:off x="8868985" y="2513846"/>
            <a:ext cx="2982001" cy="1152000"/>
          </a:xfrm>
          <a:prstGeom prst="roundRect">
            <a:avLst/>
          </a:prstGeom>
          <a:noFill/>
          <a:ln w="38100" cap="flat" cmpd="sng" algn="ctr">
            <a:solidFill>
              <a:srgbClr val="00206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9" name="Rechteck: abgerundete Ecken 18">
            <a:extLst>
              <a:ext uri="{FF2B5EF4-FFF2-40B4-BE49-F238E27FC236}">
                <a16:creationId xmlns:a16="http://schemas.microsoft.com/office/drawing/2014/main" id="{57BEC2B3-9145-B8B1-D6A6-C5550F9D3193}"/>
              </a:ext>
            </a:extLst>
          </p:cNvPr>
          <p:cNvSpPr/>
          <p:nvPr/>
        </p:nvSpPr>
        <p:spPr bwMode="auto">
          <a:xfrm>
            <a:off x="8868984" y="3864561"/>
            <a:ext cx="2982001" cy="1152000"/>
          </a:xfrm>
          <a:prstGeom prst="roundRect">
            <a:avLst/>
          </a:prstGeom>
          <a:noFill/>
          <a:ln w="38100" cap="flat" cmpd="sng" algn="ctr">
            <a:solidFill>
              <a:srgbClr val="00206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pic>
        <p:nvPicPr>
          <p:cNvPr id="20" name="Grafik 19">
            <a:extLst>
              <a:ext uri="{FF2B5EF4-FFF2-40B4-BE49-F238E27FC236}">
                <a16:creationId xmlns:a16="http://schemas.microsoft.com/office/drawing/2014/main" id="{A2859DFA-838E-9EC3-C582-D630DF2823B4}"/>
              </a:ext>
            </a:extLst>
          </p:cNvPr>
          <p:cNvPicPr>
            <a:picLocks noChangeAspect="1"/>
          </p:cNvPicPr>
          <p:nvPr/>
        </p:nvPicPr>
        <p:blipFill>
          <a:blip r:embed="rId5">
            <a:extLst>
              <a:ext uri="{28A0092B-C50C-407E-A947-70E740481C1C}">
                <a14:useLocalDpi xmlns:a14="http://schemas.microsoft.com/office/drawing/2010/main" val="0"/>
              </a:ext>
            </a:extLst>
          </a:blip>
          <a:srcRect l="21166" t="24682" r="16853" b="29514"/>
          <a:stretch>
            <a:fillRect/>
          </a:stretch>
        </p:blipFill>
        <p:spPr>
          <a:xfrm>
            <a:off x="2720300" y="4261626"/>
            <a:ext cx="1087732" cy="803830"/>
          </a:xfrm>
          <a:prstGeom prst="teardrop">
            <a:avLst/>
          </a:prstGeom>
        </p:spPr>
      </p:pic>
    </p:spTree>
    <p:extLst>
      <p:ext uri="{BB962C8B-B14F-4D97-AF65-F5344CB8AC3E}">
        <p14:creationId xmlns:p14="http://schemas.microsoft.com/office/powerpoint/2010/main" val="18727416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2" fill="hold" grpId="0" nodeType="after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1)">
                                      <p:cBhvr>
                                        <p:cTn id="5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5" grpId="0" animBg="1"/>
      <p:bldP spid="13" grpId="0" animBg="1"/>
      <p:bldP spid="14"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9F6B-23E4-CCA2-52BE-2C309BB11043}"/>
            </a:ext>
          </a:extLst>
        </p:cNvPr>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1EB3445A-E2DC-B3C6-1EAD-04BAF6B7438C}"/>
              </a:ext>
            </a:extLst>
          </p:cNvPr>
          <p:cNvSpPr/>
          <p:nvPr/>
        </p:nvSpPr>
        <p:spPr bwMode="auto">
          <a:xfrm>
            <a:off x="407410" y="1642740"/>
            <a:ext cx="1750353" cy="1015663"/>
          </a:xfrm>
          <a:prstGeom prst="roundRect">
            <a:avLst/>
          </a:prstGeom>
          <a:solidFill>
            <a:srgbClr val="FF8F8F"/>
          </a:solidFill>
          <a:ln w="571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2" name="Rechteck: abgerundete Ecken 11">
            <a:extLst>
              <a:ext uri="{FF2B5EF4-FFF2-40B4-BE49-F238E27FC236}">
                <a16:creationId xmlns:a16="http://schemas.microsoft.com/office/drawing/2014/main" id="{8C210DA1-5180-2DAA-1C97-3801417A4143}"/>
              </a:ext>
            </a:extLst>
          </p:cNvPr>
          <p:cNvSpPr/>
          <p:nvPr/>
        </p:nvSpPr>
        <p:spPr bwMode="auto">
          <a:xfrm>
            <a:off x="9475955" y="1421394"/>
            <a:ext cx="2308636" cy="1421394"/>
          </a:xfrm>
          <a:prstGeom prst="roundRect">
            <a:avLst/>
          </a:prstGeom>
          <a:solidFill>
            <a:srgbClr val="FF8F8F"/>
          </a:solidFill>
          <a:ln w="571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11" name="Rechteck: abgerundete Ecken 10">
            <a:extLst>
              <a:ext uri="{FF2B5EF4-FFF2-40B4-BE49-F238E27FC236}">
                <a16:creationId xmlns:a16="http://schemas.microsoft.com/office/drawing/2014/main" id="{11A51539-D83E-2539-8C94-318FB504F445}"/>
              </a:ext>
            </a:extLst>
          </p:cNvPr>
          <p:cNvSpPr/>
          <p:nvPr/>
        </p:nvSpPr>
        <p:spPr bwMode="auto">
          <a:xfrm>
            <a:off x="4237029" y="1353469"/>
            <a:ext cx="3159660" cy="2232219"/>
          </a:xfrm>
          <a:prstGeom prst="roundRect">
            <a:avLst/>
          </a:prstGeom>
          <a:solidFill>
            <a:srgbClr val="FF8F8F"/>
          </a:solidFill>
          <a:ln w="571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7" name="Rectangle 2">
            <a:extLst>
              <a:ext uri="{FF2B5EF4-FFF2-40B4-BE49-F238E27FC236}">
                <a16:creationId xmlns:a16="http://schemas.microsoft.com/office/drawing/2014/main" id="{DC552B6E-49CA-5DF4-8114-509609CAB690}"/>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Was bedeutet Smart personell?</a:t>
            </a:r>
            <a:endParaRPr lang="de-DE" altLang="de-DE" sz="2600" kern="0" dirty="0">
              <a:solidFill>
                <a:srgbClr val="002060"/>
              </a:solidFill>
              <a:latin typeface="Arial" panose="020B0604020202020204" pitchFamily="34" charset="0"/>
            </a:endParaRPr>
          </a:p>
        </p:txBody>
      </p:sp>
      <p:sp>
        <p:nvSpPr>
          <p:cNvPr id="8" name="Textfeld 1">
            <a:extLst>
              <a:ext uri="{FF2B5EF4-FFF2-40B4-BE49-F238E27FC236}">
                <a16:creationId xmlns:a16="http://schemas.microsoft.com/office/drawing/2014/main" id="{C5C65240-0E5F-AAC6-F814-EC1F0D477BAF}"/>
              </a:ext>
            </a:extLst>
          </p:cNvPr>
          <p:cNvSpPr txBox="1">
            <a:spLocks noChangeArrowheads="1"/>
          </p:cNvSpPr>
          <p:nvPr/>
        </p:nvSpPr>
        <p:spPr bwMode="auto">
          <a:xfrm>
            <a:off x="6657315" y="3755081"/>
            <a:ext cx="482851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b="1" dirty="0">
                <a:solidFill>
                  <a:schemeClr val="accent2">
                    <a:lumMod val="75000"/>
                  </a:schemeClr>
                </a:solidFill>
              </a:rPr>
              <a:t>Aktoren</a:t>
            </a:r>
            <a:r>
              <a:rPr lang="de-DE" sz="2000" dirty="0">
                <a:solidFill>
                  <a:schemeClr val="accent2">
                    <a:lumMod val="75000"/>
                  </a:schemeClr>
                </a:solidFill>
              </a:rPr>
              <a:t> (Auslöser für </a:t>
            </a:r>
            <a:r>
              <a:rPr lang="de-DE" sz="2000" dirty="0" err="1">
                <a:solidFill>
                  <a:schemeClr val="accent2">
                    <a:lumMod val="75000"/>
                  </a:schemeClr>
                </a:solidFill>
              </a:rPr>
              <a:t>autom</a:t>
            </a:r>
            <a:r>
              <a:rPr lang="de-DE" sz="2000" dirty="0">
                <a:solidFill>
                  <a:schemeClr val="accent2">
                    <a:lumMod val="75000"/>
                  </a:schemeClr>
                </a:solidFill>
              </a:rPr>
              <a:t>. Aktionen)</a:t>
            </a:r>
          </a:p>
          <a:p>
            <a:pPr marL="285750" indent="-285750">
              <a:buFont typeface="Arial" panose="020B0604020202020204" pitchFamily="34" charset="0"/>
              <a:buChar char="•"/>
            </a:pPr>
            <a:r>
              <a:rPr lang="de-DE" sz="2000" dirty="0">
                <a:solidFill>
                  <a:schemeClr val="accent2">
                    <a:lumMod val="75000"/>
                  </a:schemeClr>
                </a:solidFill>
              </a:rPr>
              <a:t>Einlasskontrolle, Autorisierung</a:t>
            </a:r>
          </a:p>
          <a:p>
            <a:pPr marL="285750" indent="-285750">
              <a:buFont typeface="Arial" panose="020B0604020202020204" pitchFamily="34" charset="0"/>
              <a:buChar char="•"/>
            </a:pPr>
            <a:r>
              <a:rPr lang="de-DE" sz="2000" dirty="0">
                <a:solidFill>
                  <a:schemeClr val="accent2">
                    <a:lumMod val="75000"/>
                  </a:schemeClr>
                </a:solidFill>
              </a:rPr>
              <a:t>Lokalisieren einer Person</a:t>
            </a:r>
          </a:p>
          <a:p>
            <a:pPr marL="285750" indent="-285750">
              <a:buFont typeface="Arial" panose="020B0604020202020204" pitchFamily="34" charset="0"/>
              <a:buChar char="•"/>
            </a:pPr>
            <a:r>
              <a:rPr lang="de-DE" sz="2000" dirty="0">
                <a:solidFill>
                  <a:schemeClr val="accent2">
                    <a:lumMod val="75000"/>
                  </a:schemeClr>
                </a:solidFill>
              </a:rPr>
              <a:t>personifizierte Werbung und Preise</a:t>
            </a:r>
          </a:p>
          <a:p>
            <a:pPr marL="285750" indent="-285750">
              <a:buFont typeface="Arial" panose="020B0604020202020204" pitchFamily="34" charset="0"/>
              <a:buChar char="•"/>
            </a:pPr>
            <a:r>
              <a:rPr lang="de-DE" sz="2000" dirty="0">
                <a:solidFill>
                  <a:schemeClr val="accent2">
                    <a:lumMod val="75000"/>
                  </a:schemeClr>
                </a:solidFill>
              </a:rPr>
              <a:t>Zensur von Posts / Strafverfolgung</a:t>
            </a:r>
          </a:p>
          <a:p>
            <a:pPr marL="285750" indent="-285750">
              <a:buFont typeface="Arial" panose="020B0604020202020204" pitchFamily="34" charset="0"/>
              <a:buChar char="•"/>
            </a:pPr>
            <a:r>
              <a:rPr lang="de-DE" sz="2000" dirty="0">
                <a:solidFill>
                  <a:schemeClr val="accent2">
                    <a:lumMod val="75000"/>
                  </a:schemeClr>
                </a:solidFill>
              </a:rPr>
              <a:t>… (Überwachung)</a:t>
            </a:r>
          </a:p>
          <a:p>
            <a:pPr marL="285750" indent="-285750">
              <a:buFont typeface="Arial" panose="020B0604020202020204" pitchFamily="34" charset="0"/>
              <a:buChar char="•"/>
            </a:pPr>
            <a:r>
              <a:rPr lang="de-DE" sz="2000" dirty="0">
                <a:solidFill>
                  <a:schemeClr val="accent2">
                    <a:lumMod val="75000"/>
                  </a:schemeClr>
                </a:solidFill>
              </a:rPr>
              <a:t>Ernährungsempfehlung,</a:t>
            </a:r>
            <a:br>
              <a:rPr lang="de-DE" sz="2000" dirty="0">
                <a:solidFill>
                  <a:schemeClr val="accent2">
                    <a:lumMod val="75000"/>
                  </a:schemeClr>
                </a:solidFill>
              </a:rPr>
            </a:br>
            <a:r>
              <a:rPr lang="de-DE" sz="2000" dirty="0">
                <a:solidFill>
                  <a:schemeClr val="accent2">
                    <a:lumMod val="75000"/>
                  </a:schemeClr>
                </a:solidFill>
              </a:rPr>
              <a:t>2G-Regel (Freiheitsbeschränkung)</a:t>
            </a:r>
          </a:p>
          <a:p>
            <a:pPr marL="285750" indent="-285750">
              <a:buFont typeface="Arial" panose="020B0604020202020204" pitchFamily="34" charset="0"/>
              <a:buChar char="•"/>
            </a:pPr>
            <a:r>
              <a:rPr lang="de-DE" sz="2000" dirty="0">
                <a:solidFill>
                  <a:schemeClr val="accent2">
                    <a:lumMod val="75000"/>
                  </a:schemeClr>
                </a:solidFill>
              </a:rPr>
              <a:t>Videoüberwachung, … (Verfolgung)</a:t>
            </a:r>
          </a:p>
        </p:txBody>
      </p:sp>
      <p:sp>
        <p:nvSpPr>
          <p:cNvPr id="2" name="Textfeld 1">
            <a:extLst>
              <a:ext uri="{FF2B5EF4-FFF2-40B4-BE49-F238E27FC236}">
                <a16:creationId xmlns:a16="http://schemas.microsoft.com/office/drawing/2014/main" id="{62BF2943-1533-9CA2-D10A-8E72D74FFA6B}"/>
              </a:ext>
            </a:extLst>
          </p:cNvPr>
          <p:cNvSpPr txBox="1">
            <a:spLocks noChangeArrowheads="1"/>
          </p:cNvSpPr>
          <p:nvPr/>
        </p:nvSpPr>
        <p:spPr bwMode="auto">
          <a:xfrm>
            <a:off x="706171" y="3755082"/>
            <a:ext cx="482851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b="1" dirty="0">
                <a:solidFill>
                  <a:schemeClr val="accent2">
                    <a:lumMod val="75000"/>
                  </a:schemeClr>
                </a:solidFill>
              </a:rPr>
              <a:t>Sensoren</a:t>
            </a:r>
            <a:r>
              <a:rPr lang="de-DE" sz="2000" dirty="0">
                <a:solidFill>
                  <a:schemeClr val="accent2">
                    <a:lumMod val="75000"/>
                  </a:schemeClr>
                </a:solidFill>
              </a:rPr>
              <a:t> (reale Zustände messen)</a:t>
            </a:r>
          </a:p>
          <a:p>
            <a:pPr marL="285750" indent="-285750">
              <a:buFont typeface="Arial" panose="020B0604020202020204" pitchFamily="34" charset="0"/>
              <a:buChar char="•"/>
            </a:pPr>
            <a:r>
              <a:rPr lang="de-DE" sz="2000" dirty="0">
                <a:solidFill>
                  <a:schemeClr val="accent2">
                    <a:lumMod val="75000"/>
                  </a:schemeClr>
                </a:solidFill>
              </a:rPr>
              <a:t>Ausweis-ID, Karten-ID</a:t>
            </a:r>
          </a:p>
          <a:p>
            <a:pPr marL="285750" indent="-285750">
              <a:buFont typeface="Arial" panose="020B0604020202020204" pitchFamily="34" charset="0"/>
              <a:buChar char="•"/>
            </a:pPr>
            <a:r>
              <a:rPr lang="de-DE" sz="2000" dirty="0">
                <a:solidFill>
                  <a:schemeClr val="accent2">
                    <a:lumMod val="75000"/>
                  </a:schemeClr>
                </a:solidFill>
              </a:rPr>
              <a:t>Geodaten (GPS)</a:t>
            </a:r>
          </a:p>
          <a:p>
            <a:pPr marL="285750" indent="-285750">
              <a:buFont typeface="Arial" panose="020B0604020202020204" pitchFamily="34" charset="0"/>
              <a:buChar char="•"/>
            </a:pPr>
            <a:r>
              <a:rPr lang="de-DE" sz="2000" dirty="0">
                <a:solidFill>
                  <a:schemeClr val="accent2">
                    <a:lumMod val="75000"/>
                  </a:schemeClr>
                </a:solidFill>
              </a:rPr>
              <a:t>Konsumverhalten (online, bargeldlos)</a:t>
            </a:r>
          </a:p>
          <a:p>
            <a:pPr marL="285750" indent="-285750">
              <a:buFont typeface="Arial" panose="020B0604020202020204" pitchFamily="34" charset="0"/>
              <a:buChar char="•"/>
            </a:pPr>
            <a:r>
              <a:rPr lang="de-DE" sz="2000" dirty="0">
                <a:solidFill>
                  <a:schemeClr val="accent2">
                    <a:lumMod val="75000"/>
                  </a:schemeClr>
                </a:solidFill>
              </a:rPr>
              <a:t>Kommunikation (wann mit wem, was)</a:t>
            </a:r>
          </a:p>
          <a:p>
            <a:pPr marL="285750" indent="-285750">
              <a:buFont typeface="Arial" panose="020B0604020202020204" pitchFamily="34" charset="0"/>
              <a:buChar char="•"/>
            </a:pPr>
            <a:r>
              <a:rPr lang="de-DE" sz="2000" dirty="0">
                <a:solidFill>
                  <a:schemeClr val="accent2">
                    <a:lumMod val="75000"/>
                  </a:schemeClr>
                </a:solidFill>
              </a:rPr>
              <a:t>Spracherkennung</a:t>
            </a:r>
          </a:p>
          <a:p>
            <a:pPr marL="285750" indent="-285750">
              <a:buFont typeface="Arial" panose="020B0604020202020204" pitchFamily="34" charset="0"/>
              <a:buChar char="•"/>
            </a:pPr>
            <a:r>
              <a:rPr lang="de-DE" sz="2000" dirty="0">
                <a:solidFill>
                  <a:schemeClr val="accent2">
                    <a:lumMod val="75000"/>
                  </a:schemeClr>
                </a:solidFill>
              </a:rPr>
              <a:t>Gesundheitsdaten (Temperatur, PCR, Gewicht, Blutdruck, Blutzucker, …)</a:t>
            </a:r>
          </a:p>
          <a:p>
            <a:pPr marL="285750" indent="-285750">
              <a:buFont typeface="Arial" panose="020B0604020202020204" pitchFamily="34" charset="0"/>
              <a:buChar char="•"/>
            </a:pPr>
            <a:r>
              <a:rPr lang="de-DE" sz="2000" dirty="0">
                <a:solidFill>
                  <a:schemeClr val="accent2">
                    <a:lumMod val="75000"/>
                  </a:schemeClr>
                </a:solidFill>
              </a:rPr>
              <a:t>Gesichtserkennung (aus Bild u. Film)</a:t>
            </a:r>
          </a:p>
        </p:txBody>
      </p:sp>
      <p:sp>
        <p:nvSpPr>
          <p:cNvPr id="3" name="Textfeld 1">
            <a:extLst>
              <a:ext uri="{FF2B5EF4-FFF2-40B4-BE49-F238E27FC236}">
                <a16:creationId xmlns:a16="http://schemas.microsoft.com/office/drawing/2014/main" id="{0F84F64A-D7E9-40E6-C287-4D605003B151}"/>
              </a:ext>
            </a:extLst>
          </p:cNvPr>
          <p:cNvSpPr txBox="1">
            <a:spLocks noChangeArrowheads="1"/>
          </p:cNvSpPr>
          <p:nvPr/>
        </p:nvSpPr>
        <p:spPr bwMode="auto">
          <a:xfrm>
            <a:off x="4695081" y="1511273"/>
            <a:ext cx="25024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sz="2000" b="1" dirty="0">
                <a:solidFill>
                  <a:schemeClr val="accent2">
                    <a:lumMod val="75000"/>
                  </a:schemeClr>
                </a:solidFill>
              </a:rPr>
              <a:t>Datenverarbeitung</a:t>
            </a:r>
          </a:p>
          <a:p>
            <a:pPr marL="285750" indent="-285750">
              <a:buFont typeface="Arial" panose="020B0604020202020204" pitchFamily="34" charset="0"/>
              <a:buChar char="•"/>
            </a:pPr>
            <a:r>
              <a:rPr lang="de-DE" sz="2000" dirty="0">
                <a:solidFill>
                  <a:schemeClr val="accent2">
                    <a:lumMod val="75000"/>
                  </a:schemeClr>
                </a:solidFill>
              </a:rPr>
              <a:t>Speichern</a:t>
            </a:r>
          </a:p>
          <a:p>
            <a:pPr marL="285750" indent="-285750">
              <a:buFont typeface="Arial" panose="020B0604020202020204" pitchFamily="34" charset="0"/>
              <a:buChar char="•"/>
            </a:pPr>
            <a:r>
              <a:rPr lang="de-DE" sz="2000" dirty="0">
                <a:solidFill>
                  <a:schemeClr val="accent2">
                    <a:lumMod val="75000"/>
                  </a:schemeClr>
                </a:solidFill>
              </a:rPr>
              <a:t>Strukturieren</a:t>
            </a:r>
          </a:p>
          <a:p>
            <a:pPr marL="285750" indent="-285750">
              <a:buFont typeface="Arial" panose="020B0604020202020204" pitchFamily="34" charset="0"/>
              <a:buChar char="•"/>
            </a:pPr>
            <a:r>
              <a:rPr lang="de-DE" sz="2000" dirty="0">
                <a:solidFill>
                  <a:schemeClr val="accent2">
                    <a:lumMod val="75000"/>
                  </a:schemeClr>
                </a:solidFill>
              </a:rPr>
              <a:t>Monitoring</a:t>
            </a:r>
          </a:p>
          <a:p>
            <a:pPr marL="285750" indent="-285750">
              <a:buFont typeface="Arial" panose="020B0604020202020204" pitchFamily="34" charset="0"/>
              <a:buChar char="•"/>
            </a:pPr>
            <a:r>
              <a:rPr lang="de-DE" sz="2000" dirty="0">
                <a:solidFill>
                  <a:schemeClr val="accent2">
                    <a:lumMod val="75000"/>
                  </a:schemeClr>
                </a:solidFill>
              </a:rPr>
              <a:t>Analyse</a:t>
            </a:r>
          </a:p>
          <a:p>
            <a:pPr marL="285750" indent="-285750">
              <a:buFont typeface="Arial" panose="020B0604020202020204" pitchFamily="34" charset="0"/>
              <a:buChar char="•"/>
            </a:pPr>
            <a:r>
              <a:rPr lang="de-DE" sz="2000" dirty="0">
                <a:solidFill>
                  <a:schemeClr val="accent2">
                    <a:lumMod val="75000"/>
                  </a:schemeClr>
                </a:solidFill>
              </a:rPr>
              <a:t>Kombinieren</a:t>
            </a:r>
          </a:p>
        </p:txBody>
      </p:sp>
      <p:sp>
        <p:nvSpPr>
          <p:cNvPr id="5" name="Pfeil: gebogen 4">
            <a:extLst>
              <a:ext uri="{FF2B5EF4-FFF2-40B4-BE49-F238E27FC236}">
                <a16:creationId xmlns:a16="http://schemas.microsoft.com/office/drawing/2014/main" id="{D83F73B2-FAFF-D7DD-0490-F65AB87D18BF}"/>
              </a:ext>
            </a:extLst>
          </p:cNvPr>
          <p:cNvSpPr/>
          <p:nvPr/>
        </p:nvSpPr>
        <p:spPr bwMode="auto">
          <a:xfrm>
            <a:off x="2390104" y="1720278"/>
            <a:ext cx="1566249" cy="1520982"/>
          </a:xfrm>
          <a:prstGeom prst="bentArrow">
            <a:avLst/>
          </a:prstGeom>
          <a:solidFill>
            <a:srgbClr val="0070C0"/>
          </a:solidFill>
          <a:ln w="38100"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CorpoS" pitchFamily="2" charset="0"/>
            </a:endParaRPr>
          </a:p>
        </p:txBody>
      </p:sp>
      <p:sp>
        <p:nvSpPr>
          <p:cNvPr id="6" name="Pfeil: gebogen 5">
            <a:extLst>
              <a:ext uri="{FF2B5EF4-FFF2-40B4-BE49-F238E27FC236}">
                <a16:creationId xmlns:a16="http://schemas.microsoft.com/office/drawing/2014/main" id="{C1B6D4D2-1396-EB25-72A9-BBD8280538CF}"/>
              </a:ext>
            </a:extLst>
          </p:cNvPr>
          <p:cNvSpPr/>
          <p:nvPr/>
        </p:nvSpPr>
        <p:spPr bwMode="auto">
          <a:xfrm rot="5400000">
            <a:off x="7760327" y="1872679"/>
            <a:ext cx="1566249" cy="1520982"/>
          </a:xfrm>
          <a:prstGeom prst="bentArrow">
            <a:avLst/>
          </a:prstGeom>
          <a:solidFill>
            <a:srgbClr val="0070C0"/>
          </a:solidFill>
          <a:ln w="38100"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CorpoS" pitchFamily="2" charset="0"/>
            </a:endParaRPr>
          </a:p>
        </p:txBody>
      </p:sp>
      <p:sp>
        <p:nvSpPr>
          <p:cNvPr id="9" name="Textfeld 8">
            <a:extLst>
              <a:ext uri="{FF2B5EF4-FFF2-40B4-BE49-F238E27FC236}">
                <a16:creationId xmlns:a16="http://schemas.microsoft.com/office/drawing/2014/main" id="{941FFFE4-9313-417C-2758-CD79B80DBF1C}"/>
              </a:ext>
            </a:extLst>
          </p:cNvPr>
          <p:cNvSpPr txBox="1"/>
          <p:nvPr/>
        </p:nvSpPr>
        <p:spPr>
          <a:xfrm>
            <a:off x="407410" y="1796628"/>
            <a:ext cx="1647730" cy="707886"/>
          </a:xfrm>
          <a:prstGeom prst="rect">
            <a:avLst/>
          </a:prstGeom>
          <a:noFill/>
        </p:spPr>
        <p:txBody>
          <a:bodyPr wrap="square" rtlCol="0">
            <a:spAutoFit/>
          </a:bodyPr>
          <a:lstStyle/>
          <a:p>
            <a:pPr algn="ctr"/>
            <a:r>
              <a:rPr lang="de-DE" sz="2000" b="1" dirty="0">
                <a:solidFill>
                  <a:schemeClr val="accent2">
                    <a:lumMod val="75000"/>
                  </a:schemeClr>
                </a:solidFill>
              </a:rPr>
              <a:t>massive</a:t>
            </a:r>
          </a:p>
          <a:p>
            <a:pPr algn="ctr"/>
            <a:r>
              <a:rPr lang="de-DE" sz="2000" b="1" dirty="0">
                <a:solidFill>
                  <a:schemeClr val="accent2">
                    <a:lumMod val="75000"/>
                  </a:schemeClr>
                </a:solidFill>
              </a:rPr>
              <a:t>Vernetzung</a:t>
            </a:r>
          </a:p>
        </p:txBody>
      </p:sp>
      <p:sp>
        <p:nvSpPr>
          <p:cNvPr id="10" name="Textfeld 9">
            <a:extLst>
              <a:ext uri="{FF2B5EF4-FFF2-40B4-BE49-F238E27FC236}">
                <a16:creationId xmlns:a16="http://schemas.microsoft.com/office/drawing/2014/main" id="{6DAEB5F0-779B-ABC4-38F9-BFA0BEB48CD7}"/>
              </a:ext>
            </a:extLst>
          </p:cNvPr>
          <p:cNvSpPr txBox="1"/>
          <p:nvPr/>
        </p:nvSpPr>
        <p:spPr>
          <a:xfrm>
            <a:off x="9494058" y="1642740"/>
            <a:ext cx="2227150" cy="1015663"/>
          </a:xfrm>
          <a:prstGeom prst="rect">
            <a:avLst/>
          </a:prstGeom>
          <a:noFill/>
        </p:spPr>
        <p:txBody>
          <a:bodyPr wrap="square" rtlCol="0">
            <a:spAutoFit/>
          </a:bodyPr>
          <a:lstStyle/>
          <a:p>
            <a:pPr algn="ctr"/>
            <a:r>
              <a:rPr lang="de-DE" sz="2000" b="1" dirty="0">
                <a:solidFill>
                  <a:schemeClr val="accent2">
                    <a:lumMod val="75000"/>
                  </a:schemeClr>
                </a:solidFill>
              </a:rPr>
              <a:t>Entscheidung</a:t>
            </a:r>
          </a:p>
          <a:p>
            <a:pPr algn="ctr"/>
            <a:r>
              <a:rPr lang="de-DE" sz="2000" b="1" dirty="0">
                <a:solidFill>
                  <a:schemeClr val="accent2">
                    <a:lumMod val="75000"/>
                  </a:schemeClr>
                </a:solidFill>
              </a:rPr>
              <a:t>nach klaren</a:t>
            </a:r>
          </a:p>
          <a:p>
            <a:pPr algn="ctr"/>
            <a:r>
              <a:rPr lang="de-DE" sz="2000" b="1" dirty="0">
                <a:solidFill>
                  <a:schemeClr val="accent2">
                    <a:lumMod val="75000"/>
                  </a:schemeClr>
                </a:solidFill>
              </a:rPr>
              <a:t>Regeln</a:t>
            </a:r>
          </a:p>
        </p:txBody>
      </p:sp>
      <p:pic>
        <p:nvPicPr>
          <p:cNvPr id="10242" name="Picture 2">
            <a:extLst>
              <a:ext uri="{FF2B5EF4-FFF2-40B4-BE49-F238E27FC236}">
                <a16:creationId xmlns:a16="http://schemas.microsoft.com/office/drawing/2014/main" id="{40C6D4EE-FCA8-5B5A-8524-4952C36C6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024" y="2469578"/>
            <a:ext cx="2042856" cy="184138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834EFD19-8651-DB36-2C7C-DC0ABE3B542D}"/>
              </a:ext>
            </a:extLst>
          </p:cNvPr>
          <p:cNvPicPr>
            <a:picLocks noChangeAspect="1"/>
          </p:cNvPicPr>
          <p:nvPr/>
        </p:nvPicPr>
        <p:blipFill>
          <a:blip r:embed="rId4">
            <a:extLst>
              <a:ext uri="{28A0092B-C50C-407E-A947-70E740481C1C}">
                <a14:useLocalDpi xmlns:a14="http://schemas.microsoft.com/office/drawing/2010/main" val="0"/>
              </a:ext>
            </a:extLst>
          </a:blip>
          <a:srcRect l="21166" t="24682" r="16853" b="29514"/>
          <a:stretch>
            <a:fillRect/>
          </a:stretch>
        </p:blipFill>
        <p:spPr>
          <a:xfrm>
            <a:off x="706171" y="2737675"/>
            <a:ext cx="1297662" cy="958967"/>
          </a:xfrm>
          <a:prstGeom prst="teardrop">
            <a:avLst/>
          </a:prstGeom>
        </p:spPr>
      </p:pic>
      <p:grpSp>
        <p:nvGrpSpPr>
          <p:cNvPr id="16" name="Gruppieren 15">
            <a:extLst>
              <a:ext uri="{FF2B5EF4-FFF2-40B4-BE49-F238E27FC236}">
                <a16:creationId xmlns:a16="http://schemas.microsoft.com/office/drawing/2014/main" id="{DF5F6481-001D-D50B-75D8-FBA20A7499D0}"/>
              </a:ext>
            </a:extLst>
          </p:cNvPr>
          <p:cNvGrpSpPr/>
          <p:nvPr/>
        </p:nvGrpSpPr>
        <p:grpSpPr>
          <a:xfrm>
            <a:off x="6487349" y="2087414"/>
            <a:ext cx="1519895" cy="1519895"/>
            <a:chOff x="5593763" y="1583013"/>
            <a:chExt cx="1519895" cy="1519895"/>
          </a:xfrm>
        </p:grpSpPr>
        <p:pic>
          <p:nvPicPr>
            <p:cNvPr id="17" name="Grafik 16">
              <a:extLst>
                <a:ext uri="{FF2B5EF4-FFF2-40B4-BE49-F238E27FC236}">
                  <a16:creationId xmlns:a16="http://schemas.microsoft.com/office/drawing/2014/main" id="{5C1D936C-1C84-2E61-1E2A-926A313AC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763" y="1583013"/>
              <a:ext cx="1519895" cy="1519895"/>
            </a:xfrm>
            <a:prstGeom prst="rect">
              <a:avLst/>
            </a:prstGeom>
          </p:spPr>
        </p:pic>
        <p:sp>
          <p:nvSpPr>
            <p:cNvPr id="18" name="Textfeld 1">
              <a:extLst>
                <a:ext uri="{FF2B5EF4-FFF2-40B4-BE49-F238E27FC236}">
                  <a16:creationId xmlns:a16="http://schemas.microsoft.com/office/drawing/2014/main" id="{883B9BDF-FE7C-B317-CC23-512E5718C16C}"/>
                </a:ext>
              </a:extLst>
            </p:cNvPr>
            <p:cNvSpPr txBox="1">
              <a:spLocks noChangeArrowheads="1"/>
            </p:cNvSpPr>
            <p:nvPr/>
          </p:nvSpPr>
          <p:spPr bwMode="auto">
            <a:xfrm>
              <a:off x="5914666" y="2354371"/>
              <a:ext cx="1198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Cloud</a:t>
              </a:r>
            </a:p>
          </p:txBody>
        </p:sp>
      </p:grpSp>
    </p:spTree>
    <p:extLst>
      <p:ext uri="{BB962C8B-B14F-4D97-AF65-F5344CB8AC3E}">
        <p14:creationId xmlns:p14="http://schemas.microsoft.com/office/powerpoint/2010/main" val="318577484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left)">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wipe(left)">
                                      <p:cBhvr>
                                        <p:cTn id="52" dur="5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lt">
                                    <p:tmPct val="7000"/>
                                  </p:iterate>
                                  <p:childTnLst>
                                    <p:set>
                                      <p:cBhvr>
                                        <p:cTn id="56" dur="1" fill="hold">
                                          <p:stCondLst>
                                            <p:cond delay="0"/>
                                          </p:stCondLst>
                                        </p:cTn>
                                        <p:tgtEl>
                                          <p:spTgt spid="2">
                                            <p:txEl>
                                              <p:pRg st="6" end="6"/>
                                            </p:txEl>
                                          </p:spTgt>
                                        </p:tgtEl>
                                        <p:attrNameLst>
                                          <p:attrName>style.visibility</p:attrName>
                                        </p:attrNameLst>
                                      </p:cBhvr>
                                      <p:to>
                                        <p:strVal val="visible"/>
                                      </p:to>
                                    </p:set>
                                    <p:animEffect transition="in" filter="wipe(left)">
                                      <p:cBhvr>
                                        <p:cTn id="57" dur="500"/>
                                        <p:tgtEl>
                                          <p:spTgt spid="2">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lt">
                                    <p:tmPct val="7000"/>
                                  </p:iterate>
                                  <p:childTnLst>
                                    <p:set>
                                      <p:cBhvr>
                                        <p:cTn id="61" dur="1" fill="hold">
                                          <p:stCondLst>
                                            <p:cond delay="0"/>
                                          </p:stCondLst>
                                        </p:cTn>
                                        <p:tgtEl>
                                          <p:spTgt spid="8">
                                            <p:txEl>
                                              <p:pRg st="6" end="6"/>
                                            </p:txEl>
                                          </p:spTgt>
                                        </p:tgtEl>
                                        <p:attrNameLst>
                                          <p:attrName>style.visibility</p:attrName>
                                        </p:attrNameLst>
                                      </p:cBhvr>
                                      <p:to>
                                        <p:strVal val="visible"/>
                                      </p:to>
                                    </p:set>
                                    <p:animEffect transition="in" filter="wipe(left)">
                                      <p:cBhvr>
                                        <p:cTn id="62" dur="500"/>
                                        <p:tgtEl>
                                          <p:spTgt spid="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Effect transition="in" filter="wipe(left)">
                                      <p:cBhvr>
                                        <p:cTn id="67" dur="500"/>
                                        <p:tgtEl>
                                          <p:spTgt spid="2">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wipe(left)">
                                      <p:cBhvr>
                                        <p:cTn id="7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7980-68FF-AA64-F6FB-B482DFA70BCC}"/>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602E4BDD-B7BF-F7C8-A445-9231121BEA1A}"/>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rgbClr val="002060"/>
                </a:solidFill>
                <a:latin typeface="Arial" panose="020B0604020202020204" pitchFamily="34" charset="0"/>
              </a:rPr>
              <a:t>Was ist alles Smart?</a:t>
            </a:r>
            <a:endParaRPr lang="de-DE" altLang="de-DE" sz="2600" kern="0" dirty="0">
              <a:solidFill>
                <a:srgbClr val="002060"/>
              </a:solidFill>
              <a:latin typeface="Arial" panose="020B0604020202020204" pitchFamily="34" charset="0"/>
            </a:endParaRPr>
          </a:p>
        </p:txBody>
      </p:sp>
      <p:sp>
        <p:nvSpPr>
          <p:cNvPr id="15" name="Textfeld 1">
            <a:extLst>
              <a:ext uri="{FF2B5EF4-FFF2-40B4-BE49-F238E27FC236}">
                <a16:creationId xmlns:a16="http://schemas.microsoft.com/office/drawing/2014/main" id="{8617827D-1A16-F416-1B96-94879F5A55D5}"/>
              </a:ext>
            </a:extLst>
          </p:cNvPr>
          <p:cNvSpPr txBox="1">
            <a:spLocks noChangeArrowheads="1"/>
          </p:cNvSpPr>
          <p:nvPr/>
        </p:nvSpPr>
        <p:spPr bwMode="auto">
          <a:xfrm>
            <a:off x="562824" y="1380741"/>
            <a:ext cx="505786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285750" indent="-285750">
              <a:buFont typeface="Arial" panose="020B0604020202020204" pitchFamily="34" charset="0"/>
              <a:buChar char="•"/>
            </a:pPr>
            <a:r>
              <a:rPr lang="de-DE" sz="2000" b="1" dirty="0">
                <a:solidFill>
                  <a:schemeClr val="accent2">
                    <a:lumMod val="75000"/>
                  </a:schemeClr>
                </a:solidFill>
              </a:rPr>
              <a:t>Smart Work</a:t>
            </a:r>
            <a:br>
              <a:rPr lang="de-DE" sz="2000" dirty="0">
                <a:solidFill>
                  <a:schemeClr val="accent2">
                    <a:lumMod val="75000"/>
                  </a:schemeClr>
                </a:solidFill>
              </a:rPr>
            </a:br>
            <a:r>
              <a:rPr lang="de-DE" sz="2000" dirty="0">
                <a:solidFill>
                  <a:schemeClr val="accent2">
                    <a:lumMod val="75000"/>
                  </a:schemeClr>
                </a:solidFill>
              </a:rPr>
              <a:t> = intelligentes Arbeiten</a:t>
            </a:r>
            <a:br>
              <a:rPr lang="de-DE" sz="2000" dirty="0">
                <a:solidFill>
                  <a:schemeClr val="accent2">
                    <a:lumMod val="75000"/>
                  </a:schemeClr>
                </a:solidFill>
              </a:rPr>
            </a:br>
            <a:r>
              <a:rPr lang="de-DE" sz="2000" dirty="0">
                <a:solidFill>
                  <a:schemeClr val="accent2">
                    <a:lumMod val="75000"/>
                  </a:schemeClr>
                </a:solidFill>
              </a:rPr>
              <a:t> = intelligente Arbeitsprozesse</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Smart City</a:t>
            </a:r>
            <a:br>
              <a:rPr lang="de-DE" sz="2000" dirty="0">
                <a:solidFill>
                  <a:schemeClr val="accent2">
                    <a:lumMod val="75000"/>
                  </a:schemeClr>
                </a:solidFill>
              </a:rPr>
            </a:br>
            <a:r>
              <a:rPr lang="de-DE" sz="2000" dirty="0">
                <a:solidFill>
                  <a:schemeClr val="accent2">
                    <a:lumMod val="75000"/>
                  </a:schemeClr>
                </a:solidFill>
              </a:rPr>
              <a:t> = intelligente Stadt</a:t>
            </a:r>
            <a:br>
              <a:rPr lang="de-DE" sz="2000" dirty="0">
                <a:solidFill>
                  <a:schemeClr val="accent2">
                    <a:lumMod val="75000"/>
                  </a:schemeClr>
                </a:solidFill>
              </a:rPr>
            </a:br>
            <a:r>
              <a:rPr lang="de-DE" sz="2000" dirty="0">
                <a:solidFill>
                  <a:schemeClr val="accent2">
                    <a:lumMod val="75000"/>
                  </a:schemeClr>
                </a:solidFill>
              </a:rPr>
              <a:t> = intelligentes Zusammenleben</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Smart Home</a:t>
            </a:r>
            <a:br>
              <a:rPr lang="de-DE" sz="2000" dirty="0">
                <a:solidFill>
                  <a:schemeClr val="accent2">
                    <a:lumMod val="75000"/>
                  </a:schemeClr>
                </a:solidFill>
              </a:rPr>
            </a:br>
            <a:r>
              <a:rPr lang="de-DE" sz="2000" dirty="0">
                <a:solidFill>
                  <a:schemeClr val="accent2">
                    <a:lumMod val="75000"/>
                  </a:schemeClr>
                </a:solidFill>
              </a:rPr>
              <a:t> = intelligentes Haus</a:t>
            </a:r>
            <a:br>
              <a:rPr lang="de-DE" sz="2000" dirty="0">
                <a:solidFill>
                  <a:schemeClr val="accent2">
                    <a:lumMod val="75000"/>
                  </a:schemeClr>
                </a:solidFill>
              </a:rPr>
            </a:br>
            <a:r>
              <a:rPr lang="de-DE" sz="2000" dirty="0">
                <a:solidFill>
                  <a:schemeClr val="accent2">
                    <a:lumMod val="75000"/>
                  </a:schemeClr>
                </a:solidFill>
              </a:rPr>
              <a:t> = intelligente Verwaltung aller Geräte</a:t>
            </a:r>
            <a:br>
              <a:rPr lang="de-DE" sz="2000" dirty="0">
                <a:solidFill>
                  <a:schemeClr val="accent2">
                    <a:lumMod val="75000"/>
                  </a:schemeClr>
                </a:solidFill>
              </a:rPr>
            </a:br>
            <a:endParaRPr lang="de-DE" sz="2000" dirty="0">
              <a:solidFill>
                <a:schemeClr val="accent2">
                  <a:lumMod val="75000"/>
                </a:schemeClr>
              </a:solidFill>
            </a:endParaRPr>
          </a:p>
          <a:p>
            <a:pPr marL="285750" indent="-285750">
              <a:buFont typeface="Arial" panose="020B0604020202020204" pitchFamily="34" charset="0"/>
              <a:buChar char="•"/>
            </a:pPr>
            <a:r>
              <a:rPr lang="de-DE" sz="2000" b="1" dirty="0">
                <a:solidFill>
                  <a:schemeClr val="accent2">
                    <a:lumMod val="75000"/>
                  </a:schemeClr>
                </a:solidFill>
              </a:rPr>
              <a:t>Smartphone</a:t>
            </a:r>
            <a:br>
              <a:rPr lang="de-DE" sz="2000" dirty="0">
                <a:solidFill>
                  <a:schemeClr val="accent2">
                    <a:lumMod val="75000"/>
                  </a:schemeClr>
                </a:solidFill>
              </a:rPr>
            </a:br>
            <a:r>
              <a:rPr lang="de-DE" sz="2000" dirty="0">
                <a:solidFill>
                  <a:schemeClr val="accent2">
                    <a:lumMod val="75000"/>
                  </a:schemeClr>
                </a:solidFill>
              </a:rPr>
              <a:t> = intelligenter Begleiter</a:t>
            </a:r>
            <a:br>
              <a:rPr lang="de-DE" sz="2000" dirty="0">
                <a:solidFill>
                  <a:schemeClr val="accent2">
                    <a:lumMod val="75000"/>
                  </a:schemeClr>
                </a:solidFill>
              </a:rPr>
            </a:br>
            <a:r>
              <a:rPr lang="de-DE" sz="2000" dirty="0">
                <a:solidFill>
                  <a:schemeClr val="accent2">
                    <a:lumMod val="75000"/>
                  </a:schemeClr>
                </a:solidFill>
              </a:rPr>
              <a:t> = intelligenter Alleskönner</a:t>
            </a:r>
          </a:p>
        </p:txBody>
      </p:sp>
      <p:grpSp>
        <p:nvGrpSpPr>
          <p:cNvPr id="9" name="Gruppieren 8">
            <a:extLst>
              <a:ext uri="{FF2B5EF4-FFF2-40B4-BE49-F238E27FC236}">
                <a16:creationId xmlns:a16="http://schemas.microsoft.com/office/drawing/2014/main" id="{133A004B-CCB6-4A73-6696-F14A176DF1B2}"/>
              </a:ext>
            </a:extLst>
          </p:cNvPr>
          <p:cNvGrpSpPr>
            <a:grpSpLocks noChangeAspect="1"/>
          </p:cNvGrpSpPr>
          <p:nvPr/>
        </p:nvGrpSpPr>
        <p:grpSpPr>
          <a:xfrm>
            <a:off x="5161984" y="2316474"/>
            <a:ext cx="2777169" cy="2837513"/>
            <a:chOff x="4799371" y="1094233"/>
            <a:chExt cx="1851446" cy="1891675"/>
          </a:xfrm>
        </p:grpSpPr>
        <p:pic>
          <p:nvPicPr>
            <p:cNvPr id="11" name="Grafik 10">
              <a:extLst>
                <a:ext uri="{FF2B5EF4-FFF2-40B4-BE49-F238E27FC236}">
                  <a16:creationId xmlns:a16="http://schemas.microsoft.com/office/drawing/2014/main" id="{8EF8920F-EC20-2DBD-66B7-13F9C0265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93441" y="1094233"/>
              <a:ext cx="1663306" cy="1623457"/>
            </a:xfrm>
            <a:prstGeom prst="rect">
              <a:avLst/>
            </a:prstGeom>
          </p:spPr>
        </p:pic>
        <p:sp>
          <p:nvSpPr>
            <p:cNvPr id="12" name="Textfeld 1">
              <a:extLst>
                <a:ext uri="{FF2B5EF4-FFF2-40B4-BE49-F238E27FC236}">
                  <a16:creationId xmlns:a16="http://schemas.microsoft.com/office/drawing/2014/main" id="{D17CE8F7-CD35-660E-3DE1-33F3B79F5096}"/>
                </a:ext>
              </a:extLst>
            </p:cNvPr>
            <p:cNvSpPr txBox="1">
              <a:spLocks noChangeArrowheads="1"/>
            </p:cNvSpPr>
            <p:nvPr/>
          </p:nvSpPr>
          <p:spPr bwMode="auto">
            <a:xfrm>
              <a:off x="4799371" y="2719168"/>
              <a:ext cx="1851446" cy="26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sz="2000" b="1" dirty="0">
                  <a:solidFill>
                    <a:srgbClr val="000000"/>
                  </a:solidFill>
                </a:rPr>
                <a:t>Smarter Planet</a:t>
              </a:r>
            </a:p>
          </p:txBody>
        </p:sp>
      </p:grpSp>
      <p:sp>
        <p:nvSpPr>
          <p:cNvPr id="13" name="Textfeld 12">
            <a:extLst>
              <a:ext uri="{FF2B5EF4-FFF2-40B4-BE49-F238E27FC236}">
                <a16:creationId xmlns:a16="http://schemas.microsoft.com/office/drawing/2014/main" id="{D0ABD991-531B-14E1-0764-27955085B4C9}"/>
              </a:ext>
            </a:extLst>
          </p:cNvPr>
          <p:cNvSpPr txBox="1"/>
          <p:nvPr/>
        </p:nvSpPr>
        <p:spPr>
          <a:xfrm>
            <a:off x="8391525" y="1920091"/>
            <a:ext cx="2494959" cy="3341668"/>
          </a:xfrm>
          <a:prstGeom prst="roundRect">
            <a:avLst/>
          </a:prstGeom>
          <a:solidFill>
            <a:srgbClr val="FF8F8F">
              <a:alpha val="50196"/>
            </a:srgbClr>
          </a:solidFill>
          <a:ln w="28575">
            <a:solidFill>
              <a:srgbClr val="C00000"/>
            </a:solidFill>
          </a:ln>
        </p:spPr>
        <p:txBody>
          <a:bodyPr wrap="square" rtlCol="0">
            <a:spAutoFit/>
          </a:bodyPr>
          <a:lstStyle/>
          <a:p>
            <a:pPr algn="ctr"/>
            <a:r>
              <a:rPr lang="de-DE" sz="4800" b="1" dirty="0">
                <a:ln w="19050">
                  <a:solidFill>
                    <a:srgbClr val="C00000"/>
                  </a:solidFill>
                </a:ln>
                <a:solidFill>
                  <a:srgbClr val="FF0000"/>
                </a:solidFill>
              </a:rPr>
              <a:t>Wer</a:t>
            </a:r>
          </a:p>
          <a:p>
            <a:pPr algn="ctr"/>
            <a:r>
              <a:rPr lang="de-DE" sz="4800" b="1" dirty="0">
                <a:ln w="19050">
                  <a:solidFill>
                    <a:srgbClr val="C00000"/>
                  </a:solidFill>
                </a:ln>
                <a:solidFill>
                  <a:srgbClr val="FF0000"/>
                </a:solidFill>
              </a:rPr>
              <a:t>steuert</a:t>
            </a:r>
          </a:p>
          <a:p>
            <a:pPr algn="ctr"/>
            <a:r>
              <a:rPr lang="de-DE" sz="4800" b="1" dirty="0">
                <a:ln w="19050">
                  <a:solidFill>
                    <a:srgbClr val="C00000"/>
                  </a:solidFill>
                </a:ln>
                <a:solidFill>
                  <a:srgbClr val="FF0000"/>
                </a:solidFill>
              </a:rPr>
              <a:t>diese</a:t>
            </a:r>
          </a:p>
          <a:p>
            <a:pPr algn="ctr"/>
            <a:r>
              <a:rPr lang="de-DE" sz="4800" b="1" dirty="0">
                <a:ln w="19050">
                  <a:solidFill>
                    <a:srgbClr val="C00000"/>
                  </a:solidFill>
                </a:ln>
                <a:solidFill>
                  <a:srgbClr val="FF0000"/>
                </a:solidFill>
              </a:rPr>
              <a:t>Welt?</a:t>
            </a:r>
          </a:p>
        </p:txBody>
      </p:sp>
    </p:spTree>
    <p:extLst>
      <p:ext uri="{BB962C8B-B14F-4D97-AF65-F5344CB8AC3E}">
        <p14:creationId xmlns:p14="http://schemas.microsoft.com/office/powerpoint/2010/main" val="142710309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wipe(left)">
                                      <p:cBhvr>
                                        <p:cTn id="36" dur="500"/>
                                        <p:tgtEl>
                                          <p:spTgt spid="13">
                                            <p:txEl>
                                              <p:pRg st="1" end="1"/>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left)">
                                      <p:cBhvr>
                                        <p:cTn id="40" dur="500"/>
                                        <p:tgtEl>
                                          <p:spTgt spid="13">
                                            <p:txEl>
                                              <p:pRg st="2" end="2"/>
                                            </p:tx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Effect transition="in" filter="wipe(left)">
                                      <p:cBhvr>
                                        <p:cTn id="44" dur="500"/>
                                        <p:tgtEl>
                                          <p:spTgt spid="13">
                                            <p:txEl>
                                              <p:pRg st="3" end="3"/>
                                            </p:txEl>
                                          </p:spTgt>
                                        </p:tgtEl>
                                      </p:cBhvr>
                                    </p:animEffect>
                                  </p:childTnLst>
                                </p:cTn>
                              </p:par>
                            </p:childTnLst>
                          </p:cTn>
                        </p:par>
                        <p:par>
                          <p:cTn id="45" fill="hold">
                            <p:stCondLst>
                              <p:cond delay="2000"/>
                            </p:stCondLst>
                            <p:childTnLst>
                              <p:par>
                                <p:cTn id="46" presetID="6" presetClass="entr" presetSubtype="32" fill="hold" grpId="0" nodeType="afterEffect">
                                  <p:stCondLst>
                                    <p:cond delay="0"/>
                                  </p:stCondLst>
                                  <p:childTnLst>
                                    <p:set>
                                      <p:cBhvr>
                                        <p:cTn id="47" dur="1" fill="hold">
                                          <p:stCondLst>
                                            <p:cond delay="0"/>
                                          </p:stCondLst>
                                        </p:cTn>
                                        <p:tgtEl>
                                          <p:spTgt spid="13">
                                            <p:bg/>
                                          </p:spTgt>
                                        </p:tgtEl>
                                        <p:attrNameLst>
                                          <p:attrName>style.visibility</p:attrName>
                                        </p:attrNameLst>
                                      </p:cBhvr>
                                      <p:to>
                                        <p:strVal val="visible"/>
                                      </p:to>
                                    </p:set>
                                    <p:animEffect transition="in" filter="circle(out)">
                                      <p:cBhvr>
                                        <p:cTn id="48" dur="2000"/>
                                        <p:tgtEl>
                                          <p:spTgt spid="1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3"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a:extLst>
              <a:ext uri="{FF2B5EF4-FFF2-40B4-BE49-F238E27FC236}">
                <a16:creationId xmlns:a16="http://schemas.microsoft.com/office/drawing/2014/main" id="{CD0E3761-69A8-DACD-3EE1-2E109A3D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10" y="1735830"/>
            <a:ext cx="2911656" cy="1941104"/>
          </a:xfrm>
          <a:prstGeom prst="rect">
            <a:avLst/>
          </a:prstGeom>
        </p:spPr>
      </p:pic>
      <p:sp>
        <p:nvSpPr>
          <p:cNvPr id="7" name="Rectangle 2">
            <a:extLst>
              <a:ext uri="{FF2B5EF4-FFF2-40B4-BE49-F238E27FC236}">
                <a16:creationId xmlns:a16="http://schemas.microsoft.com/office/drawing/2014/main" id="{B8985026-F354-4E54-A6E3-0B90A1262B98}"/>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chemeClr val="accent2">
                    <a:lumMod val="75000"/>
                  </a:schemeClr>
                </a:solidFill>
                <a:latin typeface="Arial" panose="020B0604020202020204" pitchFamily="34" charset="0"/>
              </a:rPr>
              <a:t> … ein bisschen Geschichte</a:t>
            </a:r>
            <a:endParaRPr lang="de-DE" altLang="de-DE" sz="2600" kern="0" dirty="0">
              <a:solidFill>
                <a:schemeClr val="accent2">
                  <a:lumMod val="75000"/>
                </a:schemeClr>
              </a:solidFill>
              <a:latin typeface="Arial" panose="020B0604020202020204" pitchFamily="34" charset="0"/>
            </a:endParaRPr>
          </a:p>
        </p:txBody>
      </p:sp>
      <p:pic>
        <p:nvPicPr>
          <p:cNvPr id="12" name="Grafik 11">
            <a:extLst>
              <a:ext uri="{FF2B5EF4-FFF2-40B4-BE49-F238E27FC236}">
                <a16:creationId xmlns:a16="http://schemas.microsoft.com/office/drawing/2014/main" id="{1FDD6102-C2B0-B557-DFF0-DE49C9CAA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14" y="1435290"/>
            <a:ext cx="1828099" cy="1828099"/>
          </a:xfrm>
          <a:prstGeom prst="ellipse">
            <a:avLst/>
          </a:prstGeom>
        </p:spPr>
      </p:pic>
      <p:pic>
        <p:nvPicPr>
          <p:cNvPr id="9" name="Grafik 8">
            <a:extLst>
              <a:ext uri="{FF2B5EF4-FFF2-40B4-BE49-F238E27FC236}">
                <a16:creationId xmlns:a16="http://schemas.microsoft.com/office/drawing/2014/main" id="{DAB9BCC0-DB4B-C9D0-B4B7-75BA788AD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8" y="2930128"/>
            <a:ext cx="2223627" cy="1193893"/>
          </a:xfrm>
          <a:prstGeom prst="ellipse">
            <a:avLst/>
          </a:prstGeom>
        </p:spPr>
      </p:pic>
      <p:grpSp>
        <p:nvGrpSpPr>
          <p:cNvPr id="1034" name="Gruppieren 1033">
            <a:extLst>
              <a:ext uri="{FF2B5EF4-FFF2-40B4-BE49-F238E27FC236}">
                <a16:creationId xmlns:a16="http://schemas.microsoft.com/office/drawing/2014/main" id="{48CBA5AD-0464-3B10-985E-60277C26F538}"/>
              </a:ext>
            </a:extLst>
          </p:cNvPr>
          <p:cNvGrpSpPr/>
          <p:nvPr/>
        </p:nvGrpSpPr>
        <p:grpSpPr>
          <a:xfrm>
            <a:off x="4799371" y="1094233"/>
            <a:ext cx="1851446" cy="2455932"/>
            <a:chOff x="4799371" y="1094233"/>
            <a:chExt cx="1851446" cy="2455932"/>
          </a:xfrm>
        </p:grpSpPr>
        <p:pic>
          <p:nvPicPr>
            <p:cNvPr id="5" name="Grafik 4">
              <a:extLst>
                <a:ext uri="{FF2B5EF4-FFF2-40B4-BE49-F238E27FC236}">
                  <a16:creationId xmlns:a16="http://schemas.microsoft.com/office/drawing/2014/main" id="{E6236848-2F35-000A-D48F-B3C247F4FD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93441" y="1094233"/>
              <a:ext cx="1663306" cy="1623457"/>
            </a:xfrm>
            <a:prstGeom prst="rect">
              <a:avLst/>
            </a:prstGeom>
          </p:spPr>
        </p:pic>
        <p:sp>
          <p:nvSpPr>
            <p:cNvPr id="10" name="Textfeld 1">
              <a:extLst>
                <a:ext uri="{FF2B5EF4-FFF2-40B4-BE49-F238E27FC236}">
                  <a16:creationId xmlns:a16="http://schemas.microsoft.com/office/drawing/2014/main" id="{DFD13ABC-CD2B-4AE2-5F75-73C8ACA27510}"/>
                </a:ext>
              </a:extLst>
            </p:cNvPr>
            <p:cNvSpPr txBox="1">
              <a:spLocks noChangeArrowheads="1"/>
            </p:cNvSpPr>
            <p:nvPr/>
          </p:nvSpPr>
          <p:spPr bwMode="auto">
            <a:xfrm>
              <a:off x="4799371" y="2719168"/>
              <a:ext cx="1851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000000"/>
                  </a:solidFill>
                </a:rPr>
                <a:t>2008</a:t>
              </a:r>
            </a:p>
            <a:p>
              <a:pPr algn="ctr"/>
              <a:r>
                <a:rPr lang="de-DE" altLang="de-DE" b="1" dirty="0">
                  <a:solidFill>
                    <a:srgbClr val="000000"/>
                  </a:solidFill>
                </a:rPr>
                <a:t>Smarter Planet</a:t>
              </a:r>
              <a:br>
                <a:rPr lang="de-DE" altLang="de-DE" b="1" dirty="0">
                  <a:solidFill>
                    <a:srgbClr val="000000"/>
                  </a:solidFill>
                </a:rPr>
              </a:br>
              <a:r>
                <a:rPr lang="de-DE" altLang="de-DE" b="1" dirty="0">
                  <a:solidFill>
                    <a:srgbClr val="000000"/>
                  </a:solidFill>
                </a:rPr>
                <a:t>(IBM)</a:t>
              </a:r>
            </a:p>
          </p:txBody>
        </p:sp>
      </p:grpSp>
      <p:pic>
        <p:nvPicPr>
          <p:cNvPr id="20" name="Grafik 19">
            <a:extLst>
              <a:ext uri="{FF2B5EF4-FFF2-40B4-BE49-F238E27FC236}">
                <a16:creationId xmlns:a16="http://schemas.microsoft.com/office/drawing/2014/main" id="{9AF75975-DA61-2368-3921-18CBE89016A6}"/>
              </a:ext>
            </a:extLst>
          </p:cNvPr>
          <p:cNvPicPr>
            <a:picLocks noChangeAspect="1"/>
          </p:cNvPicPr>
          <p:nvPr/>
        </p:nvPicPr>
        <p:blipFill>
          <a:blip r:embed="rId7">
            <a:extLst>
              <a:ext uri="{28A0092B-C50C-407E-A947-70E740481C1C}">
                <a14:useLocalDpi xmlns:a14="http://schemas.microsoft.com/office/drawing/2010/main" val="0"/>
              </a:ext>
            </a:extLst>
          </a:blip>
          <a:srcRect l="39593" t="33717" r="40454" b="35256"/>
          <a:stretch>
            <a:fillRect/>
          </a:stretch>
        </p:blipFill>
        <p:spPr>
          <a:xfrm>
            <a:off x="735974" y="4318616"/>
            <a:ext cx="1682115" cy="1749205"/>
          </a:xfrm>
          <a:prstGeom prst="rect">
            <a:avLst/>
          </a:prstGeom>
        </p:spPr>
      </p:pic>
      <p:sp>
        <p:nvSpPr>
          <p:cNvPr id="23" name="Pfeil: nach rechts 22">
            <a:extLst>
              <a:ext uri="{FF2B5EF4-FFF2-40B4-BE49-F238E27FC236}">
                <a16:creationId xmlns:a16="http://schemas.microsoft.com/office/drawing/2014/main" id="{42481C09-E0E8-7A83-5505-28A579F235E4}"/>
              </a:ext>
            </a:extLst>
          </p:cNvPr>
          <p:cNvSpPr/>
          <p:nvPr/>
        </p:nvSpPr>
        <p:spPr bwMode="auto">
          <a:xfrm>
            <a:off x="429768" y="5591468"/>
            <a:ext cx="11270820" cy="591846"/>
          </a:xfrm>
          <a:prstGeom prst="rightArrow">
            <a:avLst/>
          </a:prstGeom>
          <a:solidFill>
            <a:srgbClr val="8FC7FF"/>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000" dirty="0">
                <a:ln>
                  <a:solidFill>
                    <a:schemeClr val="accent2">
                      <a:lumMod val="75000"/>
                    </a:schemeClr>
                  </a:solidFill>
                </a:ln>
                <a:solidFill>
                  <a:schemeClr val="accent2">
                    <a:lumMod val="75000"/>
                  </a:schemeClr>
                </a:solidFill>
                <a:latin typeface="CorpoS" pitchFamily="2" charset="0"/>
              </a:rPr>
              <a:t>1990		2000		2005		2010		2015		2020</a:t>
            </a:r>
            <a:endParaRPr kumimoji="0" lang="de-DE" sz="2000" b="0" i="0" u="none" strike="noStrike" cap="none" normalizeH="0" baseline="0" dirty="0">
              <a:ln>
                <a:solidFill>
                  <a:schemeClr val="accent2">
                    <a:lumMod val="75000"/>
                  </a:schemeClr>
                </a:solidFill>
              </a:ln>
              <a:solidFill>
                <a:schemeClr val="accent2">
                  <a:lumMod val="75000"/>
                </a:schemeClr>
              </a:solidFill>
              <a:effectLst/>
              <a:latin typeface="CorpoS" pitchFamily="2" charset="0"/>
            </a:endParaRPr>
          </a:p>
        </p:txBody>
      </p:sp>
      <p:grpSp>
        <p:nvGrpSpPr>
          <p:cNvPr id="56" name="Gruppieren 55">
            <a:extLst>
              <a:ext uri="{FF2B5EF4-FFF2-40B4-BE49-F238E27FC236}">
                <a16:creationId xmlns:a16="http://schemas.microsoft.com/office/drawing/2014/main" id="{6603F51E-D3B0-6E45-A5F2-55CB5F0D52C8}"/>
              </a:ext>
            </a:extLst>
          </p:cNvPr>
          <p:cNvGrpSpPr/>
          <p:nvPr/>
        </p:nvGrpSpPr>
        <p:grpSpPr>
          <a:xfrm>
            <a:off x="7335717" y="1126070"/>
            <a:ext cx="1476000" cy="1476000"/>
            <a:chOff x="7343304" y="4257494"/>
            <a:chExt cx="1476000" cy="1476000"/>
          </a:xfrm>
        </p:grpSpPr>
        <p:pic>
          <p:nvPicPr>
            <p:cNvPr id="40" name="Grafik 39">
              <a:extLst>
                <a:ext uri="{FF2B5EF4-FFF2-40B4-BE49-F238E27FC236}">
                  <a16:creationId xmlns:a16="http://schemas.microsoft.com/office/drawing/2014/main" id="{102D62D6-6086-AF0D-3C22-00834FA67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3304" y="4257494"/>
              <a:ext cx="1476000" cy="1476000"/>
            </a:xfrm>
            <a:prstGeom prst="rect">
              <a:avLst/>
            </a:prstGeom>
          </p:spPr>
        </p:pic>
        <p:sp>
          <p:nvSpPr>
            <p:cNvPr id="29" name="Textfeld 1">
              <a:extLst>
                <a:ext uri="{FF2B5EF4-FFF2-40B4-BE49-F238E27FC236}">
                  <a16:creationId xmlns:a16="http://schemas.microsoft.com/office/drawing/2014/main" id="{BF0E8B4A-AF20-81FE-EE65-7DAA2140488A}"/>
                </a:ext>
              </a:extLst>
            </p:cNvPr>
            <p:cNvSpPr txBox="1">
              <a:spLocks noChangeArrowheads="1"/>
            </p:cNvSpPr>
            <p:nvPr/>
          </p:nvSpPr>
          <p:spPr bwMode="auto">
            <a:xfrm>
              <a:off x="7565299" y="4569092"/>
              <a:ext cx="1032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000000"/>
                  </a:solidFill>
                </a:rPr>
                <a:t>UN</a:t>
              </a:r>
            </a:p>
            <a:p>
              <a:pPr algn="ctr"/>
              <a:r>
                <a:rPr lang="de-DE" altLang="de-DE" b="1" dirty="0">
                  <a:solidFill>
                    <a:srgbClr val="000000"/>
                  </a:solidFill>
                </a:rPr>
                <a:t>Agenda</a:t>
              </a:r>
            </a:p>
            <a:p>
              <a:pPr algn="ctr"/>
              <a:r>
                <a:rPr lang="de-DE" altLang="de-DE" b="1" dirty="0">
                  <a:solidFill>
                    <a:srgbClr val="000000"/>
                  </a:solidFill>
                </a:rPr>
                <a:t>2030</a:t>
              </a:r>
            </a:p>
          </p:txBody>
        </p:sp>
      </p:grpSp>
      <p:grpSp>
        <p:nvGrpSpPr>
          <p:cNvPr id="1029" name="Gruppieren 1028">
            <a:extLst>
              <a:ext uri="{FF2B5EF4-FFF2-40B4-BE49-F238E27FC236}">
                <a16:creationId xmlns:a16="http://schemas.microsoft.com/office/drawing/2014/main" id="{0F8BF917-486F-AD53-B1AE-8CC53AE10E92}"/>
              </a:ext>
            </a:extLst>
          </p:cNvPr>
          <p:cNvGrpSpPr/>
          <p:nvPr/>
        </p:nvGrpSpPr>
        <p:grpSpPr>
          <a:xfrm>
            <a:off x="161028" y="732651"/>
            <a:ext cx="1519895" cy="1519895"/>
            <a:chOff x="5593763" y="1583013"/>
            <a:chExt cx="1519895" cy="1519895"/>
          </a:xfrm>
        </p:grpSpPr>
        <p:pic>
          <p:nvPicPr>
            <p:cNvPr id="1026" name="Grafik 1025">
              <a:extLst>
                <a:ext uri="{FF2B5EF4-FFF2-40B4-BE49-F238E27FC236}">
                  <a16:creationId xmlns:a16="http://schemas.microsoft.com/office/drawing/2014/main" id="{8B6123F7-5F11-C752-4FB7-3177C85F70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3763" y="1583013"/>
              <a:ext cx="1519895" cy="1519895"/>
            </a:xfrm>
            <a:prstGeom prst="rect">
              <a:avLst/>
            </a:prstGeom>
          </p:spPr>
        </p:pic>
        <p:sp>
          <p:nvSpPr>
            <p:cNvPr id="1027" name="Textfeld 1">
              <a:extLst>
                <a:ext uri="{FF2B5EF4-FFF2-40B4-BE49-F238E27FC236}">
                  <a16:creationId xmlns:a16="http://schemas.microsoft.com/office/drawing/2014/main" id="{D0A2DCED-A13E-37F0-0432-A62A3ADDCF31}"/>
                </a:ext>
              </a:extLst>
            </p:cNvPr>
            <p:cNvSpPr txBox="1">
              <a:spLocks noChangeArrowheads="1"/>
            </p:cNvSpPr>
            <p:nvPr/>
          </p:nvSpPr>
          <p:spPr bwMode="auto">
            <a:xfrm>
              <a:off x="5914666" y="2354371"/>
              <a:ext cx="1198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Cloud</a:t>
              </a:r>
            </a:p>
          </p:txBody>
        </p:sp>
      </p:grpSp>
      <p:pic>
        <p:nvPicPr>
          <p:cNvPr id="1033" name="Grafik 1032">
            <a:extLst>
              <a:ext uri="{FF2B5EF4-FFF2-40B4-BE49-F238E27FC236}">
                <a16:creationId xmlns:a16="http://schemas.microsoft.com/office/drawing/2014/main" id="{9508FEAB-24A7-D093-99EF-A0F872AF0B7A}"/>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12919" y="1777213"/>
            <a:ext cx="830927" cy="665434"/>
          </a:xfrm>
          <a:prstGeom prst="rect">
            <a:avLst/>
          </a:prstGeom>
        </p:spPr>
      </p:pic>
      <p:grpSp>
        <p:nvGrpSpPr>
          <p:cNvPr id="1037" name="Gruppieren 1036">
            <a:extLst>
              <a:ext uri="{FF2B5EF4-FFF2-40B4-BE49-F238E27FC236}">
                <a16:creationId xmlns:a16="http://schemas.microsoft.com/office/drawing/2014/main" id="{542831E0-AD07-5E23-32ED-2A4BAAB6CA72}"/>
              </a:ext>
            </a:extLst>
          </p:cNvPr>
          <p:cNvGrpSpPr/>
          <p:nvPr/>
        </p:nvGrpSpPr>
        <p:grpSpPr>
          <a:xfrm>
            <a:off x="6728592" y="2727843"/>
            <a:ext cx="1519895" cy="1447878"/>
            <a:chOff x="5332631" y="3108784"/>
            <a:chExt cx="1519895" cy="1447878"/>
          </a:xfrm>
        </p:grpSpPr>
        <p:pic>
          <p:nvPicPr>
            <p:cNvPr id="1036" name="Grafik 1035">
              <a:extLst>
                <a:ext uri="{FF2B5EF4-FFF2-40B4-BE49-F238E27FC236}">
                  <a16:creationId xmlns:a16="http://schemas.microsoft.com/office/drawing/2014/main" id="{8FC7368F-923D-EE4D-976C-708BDE846B31}"/>
                </a:ext>
              </a:extLst>
            </p:cNvPr>
            <p:cNvPicPr>
              <a:picLocks noChangeAspect="1"/>
            </p:cNvPicPr>
            <p:nvPr/>
          </p:nvPicPr>
          <p:blipFill>
            <a:blip r:embed="rId11">
              <a:extLst>
                <a:ext uri="{28A0092B-C50C-407E-A947-70E740481C1C}">
                  <a14:useLocalDpi xmlns:a14="http://schemas.microsoft.com/office/drawing/2010/main" val="0"/>
                </a:ext>
              </a:extLst>
            </a:blip>
            <a:srcRect l="22802" t="9838" r="22930" b="11521"/>
            <a:stretch>
              <a:fillRect/>
            </a:stretch>
          </p:blipFill>
          <p:spPr>
            <a:xfrm>
              <a:off x="5360155" y="3108784"/>
              <a:ext cx="1461609" cy="1447878"/>
            </a:xfrm>
            <a:prstGeom prst="ellipse">
              <a:avLst/>
            </a:prstGeom>
          </p:spPr>
        </p:pic>
        <p:sp>
          <p:nvSpPr>
            <p:cNvPr id="30" name="Textfeld 1">
              <a:extLst>
                <a:ext uri="{FF2B5EF4-FFF2-40B4-BE49-F238E27FC236}">
                  <a16:creationId xmlns:a16="http://schemas.microsoft.com/office/drawing/2014/main" id="{83382261-2E9A-F711-1C88-1FB9B59E0C02}"/>
                </a:ext>
              </a:extLst>
            </p:cNvPr>
            <p:cNvSpPr txBox="1">
              <a:spLocks noChangeArrowheads="1"/>
            </p:cNvSpPr>
            <p:nvPr/>
          </p:nvSpPr>
          <p:spPr bwMode="auto">
            <a:xfrm>
              <a:off x="5332631" y="3344259"/>
              <a:ext cx="15198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2013</a:t>
              </a:r>
            </a:p>
            <a:p>
              <a:pPr algn="ctr"/>
              <a:r>
                <a:rPr lang="de-DE" altLang="de-DE" b="1" dirty="0">
                  <a:solidFill>
                    <a:schemeClr val="bg1"/>
                  </a:solidFill>
                </a:rPr>
                <a:t>Smart City Projekte</a:t>
              </a:r>
            </a:p>
            <a:p>
              <a:pPr algn="ctr"/>
              <a:r>
                <a:rPr lang="de-DE" altLang="de-DE" b="1" dirty="0">
                  <a:solidFill>
                    <a:schemeClr val="bg1"/>
                  </a:solidFill>
                </a:rPr>
                <a:t>EU</a:t>
              </a:r>
            </a:p>
          </p:txBody>
        </p:sp>
      </p:grpSp>
      <p:grpSp>
        <p:nvGrpSpPr>
          <p:cNvPr id="1039" name="Gruppieren 1038">
            <a:extLst>
              <a:ext uri="{FF2B5EF4-FFF2-40B4-BE49-F238E27FC236}">
                <a16:creationId xmlns:a16="http://schemas.microsoft.com/office/drawing/2014/main" id="{22B44BAA-FCB3-8DBC-F5FD-D966B684A8B0}"/>
              </a:ext>
            </a:extLst>
          </p:cNvPr>
          <p:cNvGrpSpPr/>
          <p:nvPr/>
        </p:nvGrpSpPr>
        <p:grpSpPr>
          <a:xfrm>
            <a:off x="8612263" y="3461184"/>
            <a:ext cx="1364209" cy="853209"/>
            <a:chOff x="6063157" y="3583639"/>
            <a:chExt cx="1363860" cy="832649"/>
          </a:xfrm>
        </p:grpSpPr>
        <p:pic>
          <p:nvPicPr>
            <p:cNvPr id="1038" name="Picture 10" descr="Wallario Poster, Deutsche Flagge, in verschiedenen Ausführungen">
              <a:extLst>
                <a:ext uri="{FF2B5EF4-FFF2-40B4-BE49-F238E27FC236}">
                  <a16:creationId xmlns:a16="http://schemas.microsoft.com/office/drawing/2014/main" id="{077928C6-3D4B-026D-A84F-0069A9EB33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9627" y="3583639"/>
              <a:ext cx="1225841" cy="822942"/>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1">
              <a:extLst>
                <a:ext uri="{FF2B5EF4-FFF2-40B4-BE49-F238E27FC236}">
                  <a16:creationId xmlns:a16="http://schemas.microsoft.com/office/drawing/2014/main" id="{5C54A084-C57B-AF21-038A-7725D25C166E}"/>
                </a:ext>
              </a:extLst>
            </p:cNvPr>
            <p:cNvSpPr txBox="1">
              <a:spLocks noChangeArrowheads="1"/>
            </p:cNvSpPr>
            <p:nvPr/>
          </p:nvSpPr>
          <p:spPr bwMode="auto">
            <a:xfrm>
              <a:off x="6063157" y="3585291"/>
              <a:ext cx="1363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DE0B14"/>
                  </a:solidFill>
                </a:rPr>
                <a:t>2017</a:t>
              </a:r>
            </a:p>
            <a:p>
              <a:pPr algn="ctr"/>
              <a:r>
                <a:rPr lang="de-DE" altLang="de-DE" b="1" dirty="0">
                  <a:solidFill>
                    <a:srgbClr val="FFD801"/>
                  </a:solidFill>
                </a:rPr>
                <a:t>Smart City</a:t>
              </a:r>
            </a:p>
            <a:p>
              <a:pPr algn="ctr"/>
              <a:r>
                <a:rPr lang="de-DE" altLang="de-DE" b="1" dirty="0">
                  <a:solidFill>
                    <a:srgbClr val="000000"/>
                  </a:solidFill>
                </a:rPr>
                <a:t>Charta</a:t>
              </a:r>
            </a:p>
          </p:txBody>
        </p:sp>
      </p:grpSp>
      <p:grpSp>
        <p:nvGrpSpPr>
          <p:cNvPr id="1041" name="Gruppieren 1040">
            <a:extLst>
              <a:ext uri="{FF2B5EF4-FFF2-40B4-BE49-F238E27FC236}">
                <a16:creationId xmlns:a16="http://schemas.microsoft.com/office/drawing/2014/main" id="{7E828110-8D07-43FB-2270-759A1A2999C9}"/>
              </a:ext>
            </a:extLst>
          </p:cNvPr>
          <p:cNvGrpSpPr/>
          <p:nvPr/>
        </p:nvGrpSpPr>
        <p:grpSpPr>
          <a:xfrm>
            <a:off x="9028530" y="2540558"/>
            <a:ext cx="1831985" cy="830997"/>
            <a:chOff x="7933434" y="2680490"/>
            <a:chExt cx="1831985" cy="830997"/>
          </a:xfrm>
        </p:grpSpPr>
        <p:sp>
          <p:nvSpPr>
            <p:cNvPr id="26" name="Textfeld 1">
              <a:extLst>
                <a:ext uri="{FF2B5EF4-FFF2-40B4-BE49-F238E27FC236}">
                  <a16:creationId xmlns:a16="http://schemas.microsoft.com/office/drawing/2014/main" id="{0784E5E4-D5A6-9820-606D-2E7BD7CB3530}"/>
                </a:ext>
              </a:extLst>
            </p:cNvPr>
            <p:cNvSpPr txBox="1">
              <a:spLocks noChangeArrowheads="1"/>
            </p:cNvSpPr>
            <p:nvPr/>
          </p:nvSpPr>
          <p:spPr bwMode="auto">
            <a:xfrm>
              <a:off x="8597309" y="2680490"/>
              <a:ext cx="11681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b="1" dirty="0">
                  <a:solidFill>
                    <a:srgbClr val="000000"/>
                  </a:solidFill>
                </a:rPr>
                <a:t>ab 2018</a:t>
              </a:r>
            </a:p>
            <a:p>
              <a:r>
                <a:rPr lang="de-DE" altLang="de-DE" b="1" dirty="0">
                  <a:solidFill>
                    <a:srgbClr val="000000"/>
                  </a:solidFill>
                </a:rPr>
                <a:t>offiziell</a:t>
              </a:r>
            </a:p>
            <a:p>
              <a:r>
                <a:rPr lang="de-DE" altLang="de-DE" b="1" dirty="0">
                  <a:solidFill>
                    <a:srgbClr val="000000"/>
                  </a:solidFill>
                </a:rPr>
                <a:t>im Fokus</a:t>
              </a:r>
            </a:p>
          </p:txBody>
        </p:sp>
        <p:pic>
          <p:nvPicPr>
            <p:cNvPr id="1040" name="Picture 12" descr="Logo der Bundesregierung mit Bundesadler (lniks) und Fahnenstab (rechts)">
              <a:extLst>
                <a:ext uri="{FF2B5EF4-FFF2-40B4-BE49-F238E27FC236}">
                  <a16:creationId xmlns:a16="http://schemas.microsoft.com/office/drawing/2014/main" id="{05DAD0B8-B8B6-BC6E-188C-BAE6C10CEC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3434" y="2741989"/>
              <a:ext cx="708031" cy="708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3" name="Gruppieren 1042">
            <a:extLst>
              <a:ext uri="{FF2B5EF4-FFF2-40B4-BE49-F238E27FC236}">
                <a16:creationId xmlns:a16="http://schemas.microsoft.com/office/drawing/2014/main" id="{80CFA98A-3D36-9375-35A8-AF823C3E383D}"/>
              </a:ext>
            </a:extLst>
          </p:cNvPr>
          <p:cNvGrpSpPr/>
          <p:nvPr/>
        </p:nvGrpSpPr>
        <p:grpSpPr>
          <a:xfrm>
            <a:off x="9345279" y="1576971"/>
            <a:ext cx="2178718" cy="830997"/>
            <a:chOff x="9213182" y="1406299"/>
            <a:chExt cx="2178718" cy="830997"/>
          </a:xfrm>
        </p:grpSpPr>
        <p:sp>
          <p:nvSpPr>
            <p:cNvPr id="27" name="Textfeld 1">
              <a:extLst>
                <a:ext uri="{FF2B5EF4-FFF2-40B4-BE49-F238E27FC236}">
                  <a16:creationId xmlns:a16="http://schemas.microsoft.com/office/drawing/2014/main" id="{E43A290B-91E9-61E6-33E8-0CCBDE1462E0}"/>
                </a:ext>
              </a:extLst>
            </p:cNvPr>
            <p:cNvSpPr txBox="1">
              <a:spLocks noChangeArrowheads="1"/>
            </p:cNvSpPr>
            <p:nvPr/>
          </p:nvSpPr>
          <p:spPr bwMode="auto">
            <a:xfrm>
              <a:off x="9757006" y="1406299"/>
              <a:ext cx="1634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b="1" dirty="0">
                  <a:solidFill>
                    <a:srgbClr val="000000"/>
                  </a:solidFill>
                </a:rPr>
                <a:t>ab 2019</a:t>
              </a:r>
              <a:br>
                <a:rPr lang="de-DE" altLang="de-DE" b="1" dirty="0">
                  <a:solidFill>
                    <a:srgbClr val="000000"/>
                  </a:solidFill>
                </a:rPr>
              </a:br>
              <a:r>
                <a:rPr lang="de-DE" altLang="de-DE" b="1" dirty="0">
                  <a:solidFill>
                    <a:srgbClr val="000000"/>
                  </a:solidFill>
                </a:rPr>
                <a:t>Modellprojekte</a:t>
              </a:r>
              <a:br>
                <a:rPr lang="de-DE" altLang="de-DE" b="1" dirty="0">
                  <a:solidFill>
                    <a:srgbClr val="000000"/>
                  </a:solidFill>
                </a:rPr>
              </a:br>
              <a:r>
                <a:rPr lang="de-DE" altLang="de-DE" b="1" dirty="0">
                  <a:solidFill>
                    <a:srgbClr val="000000"/>
                  </a:solidFill>
                </a:rPr>
                <a:t>in Cottbus</a:t>
              </a:r>
            </a:p>
          </p:txBody>
        </p:sp>
        <p:pic>
          <p:nvPicPr>
            <p:cNvPr id="1042" name="Picture 14">
              <a:extLst>
                <a:ext uri="{FF2B5EF4-FFF2-40B4-BE49-F238E27FC236}">
                  <a16:creationId xmlns:a16="http://schemas.microsoft.com/office/drawing/2014/main" id="{E3342EAC-E0D4-C48C-8D53-4C7AFE3DFB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9213182" y="1458888"/>
              <a:ext cx="583293" cy="7297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out)">
                                      <p:cBhvr>
                                        <p:cTn id="23" dur="2000"/>
                                        <p:tgtEl>
                                          <p:spTgt spid="12"/>
                                        </p:tgtEl>
                                      </p:cBhvr>
                                    </p:animEffect>
                                  </p:childTnLst>
                                </p:cTn>
                              </p:par>
                            </p:childTnLst>
                          </p:cTn>
                        </p:par>
                        <p:par>
                          <p:cTn id="24" fill="hold">
                            <p:stCondLst>
                              <p:cond delay="4000"/>
                            </p:stCondLst>
                            <p:childTnLst>
                              <p:par>
                                <p:cTn id="25" presetID="6" presetClass="entr" presetSubtype="32"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circle(out)">
                                      <p:cBhvr>
                                        <p:cTn id="27" dur="1000"/>
                                        <p:tgtEl>
                                          <p:spTgt spid="1029"/>
                                        </p:tgtEl>
                                      </p:cBhvr>
                                    </p:animEffect>
                                  </p:childTnLst>
                                </p:cTn>
                              </p:par>
                            </p:childTnLst>
                          </p:cTn>
                        </p:par>
                        <p:par>
                          <p:cTn id="28" fill="hold">
                            <p:stCondLst>
                              <p:cond delay="5000"/>
                            </p:stCondLst>
                            <p:childTnLst>
                              <p:par>
                                <p:cTn id="29" presetID="6" presetClass="entr" presetSubtype="3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ircle(out)">
                                      <p:cBhvr>
                                        <p:cTn id="31" dur="20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033"/>
                                        </p:tgtEl>
                                        <p:attrNameLst>
                                          <p:attrName>style.visibility</p:attrName>
                                        </p:attrNameLst>
                                      </p:cBhvr>
                                      <p:to>
                                        <p:strVal val="visible"/>
                                      </p:to>
                                    </p:set>
                                    <p:animEffect transition="in" filter="circle(out)">
                                      <p:cBhvr>
                                        <p:cTn id="36" dur="2000"/>
                                        <p:tgtEl>
                                          <p:spTgt spid="103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fade">
                                      <p:cBhvr>
                                        <p:cTn id="41" dur="1000"/>
                                        <p:tgtEl>
                                          <p:spTgt spid="1034"/>
                                        </p:tgtEl>
                                      </p:cBhvr>
                                    </p:animEffect>
                                    <p:anim calcmode="lin" valueType="num">
                                      <p:cBhvr>
                                        <p:cTn id="42" dur="1000" fill="hold"/>
                                        <p:tgtEl>
                                          <p:spTgt spid="1034"/>
                                        </p:tgtEl>
                                        <p:attrNameLst>
                                          <p:attrName>ppt_x</p:attrName>
                                        </p:attrNameLst>
                                      </p:cBhvr>
                                      <p:tavLst>
                                        <p:tav tm="0">
                                          <p:val>
                                            <p:strVal val="#ppt_x"/>
                                          </p:val>
                                        </p:tav>
                                        <p:tav tm="100000">
                                          <p:val>
                                            <p:strVal val="#ppt_x"/>
                                          </p:val>
                                        </p:tav>
                                      </p:tavLst>
                                    </p:anim>
                                    <p:anim calcmode="lin" valueType="num">
                                      <p:cBhvr>
                                        <p:cTn id="43"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nodeType="clickEffect">
                                  <p:stCondLst>
                                    <p:cond delay="0"/>
                                  </p:stCondLst>
                                  <p:childTnLst>
                                    <p:set>
                                      <p:cBhvr>
                                        <p:cTn id="47" dur="1" fill="hold">
                                          <p:stCondLst>
                                            <p:cond delay="0"/>
                                          </p:stCondLst>
                                        </p:cTn>
                                        <p:tgtEl>
                                          <p:spTgt spid="1037"/>
                                        </p:tgtEl>
                                        <p:attrNameLst>
                                          <p:attrName>style.visibility</p:attrName>
                                        </p:attrNameLst>
                                      </p:cBhvr>
                                      <p:to>
                                        <p:strVal val="visible"/>
                                      </p:to>
                                    </p:set>
                                    <p:animEffect transition="in" filter="circle(out)">
                                      <p:cBhvr>
                                        <p:cTn id="48" dur="2000"/>
                                        <p:tgtEl>
                                          <p:spTgt spid="103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circle(out)">
                                      <p:cBhvr>
                                        <p:cTn id="53" dur="20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039"/>
                                        </p:tgtEl>
                                        <p:attrNameLst>
                                          <p:attrName>style.visibility</p:attrName>
                                        </p:attrNameLst>
                                      </p:cBhvr>
                                      <p:to>
                                        <p:strVal val="visible"/>
                                      </p:to>
                                    </p:set>
                                    <p:animEffect transition="in" filter="wipe(left)">
                                      <p:cBhvr>
                                        <p:cTn id="58" dur="500"/>
                                        <p:tgtEl>
                                          <p:spTgt spid="10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41"/>
                                        </p:tgtEl>
                                        <p:attrNameLst>
                                          <p:attrName>style.visibility</p:attrName>
                                        </p:attrNameLst>
                                      </p:cBhvr>
                                      <p:to>
                                        <p:strVal val="visible"/>
                                      </p:to>
                                    </p:set>
                                    <p:animEffect transition="in" filter="wipe(left)">
                                      <p:cBhvr>
                                        <p:cTn id="63" dur="500"/>
                                        <p:tgtEl>
                                          <p:spTgt spid="104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043"/>
                                        </p:tgtEl>
                                        <p:attrNameLst>
                                          <p:attrName>style.visibility</p:attrName>
                                        </p:attrNameLst>
                                      </p:cBhvr>
                                      <p:to>
                                        <p:strVal val="visible"/>
                                      </p:to>
                                    </p:set>
                                    <p:animEffect transition="in" filter="wipe(left)">
                                      <p:cBhvr>
                                        <p:cTn id="68" dur="5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576D-5648-6A77-164A-12958CA2947B}"/>
            </a:ext>
          </a:extLst>
        </p:cNvPr>
        <p:cNvGrpSpPr/>
        <p:nvPr/>
      </p:nvGrpSpPr>
      <p:grpSpPr>
        <a:xfrm>
          <a:off x="0" y="0"/>
          <a:ext cx="0" cy="0"/>
          <a:chOff x="0" y="0"/>
          <a:chExt cx="0" cy="0"/>
        </a:xfrm>
      </p:grpSpPr>
      <p:pic>
        <p:nvPicPr>
          <p:cNvPr id="1044" name="Picture 16" descr="Ericsson - R380s | Mobile Phone Museum">
            <a:extLst>
              <a:ext uri="{FF2B5EF4-FFF2-40B4-BE49-F238E27FC236}">
                <a16:creationId xmlns:a16="http://schemas.microsoft.com/office/drawing/2014/main" id="{F78973A4-477D-7AC2-E04D-70ED29AA7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33" r="30757"/>
          <a:stretch>
            <a:fillRect/>
          </a:stretch>
        </p:blipFill>
        <p:spPr bwMode="auto">
          <a:xfrm rot="5400000">
            <a:off x="2225753" y="3033528"/>
            <a:ext cx="664708" cy="2473472"/>
          </a:xfrm>
          <a:prstGeom prst="rect">
            <a:avLst/>
          </a:prstGeom>
          <a:noFill/>
          <a:extLst>
            <a:ext uri="{909E8E84-426E-40DD-AFC4-6F175D3DCCD1}">
              <a14:hiddenFill xmlns:a14="http://schemas.microsoft.com/office/drawing/2010/main">
                <a:solidFill>
                  <a:srgbClr val="FFFFFF"/>
                </a:solidFill>
              </a14:hiddenFill>
            </a:ext>
          </a:extLst>
        </p:spPr>
      </p:pic>
      <p:pic>
        <p:nvPicPr>
          <p:cNvPr id="36" name="Grafik 35">
            <a:extLst>
              <a:ext uri="{FF2B5EF4-FFF2-40B4-BE49-F238E27FC236}">
                <a16:creationId xmlns:a16="http://schemas.microsoft.com/office/drawing/2014/main" id="{A3795D57-236C-3EF5-AA87-BF02E0591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510" y="1735830"/>
            <a:ext cx="2911656" cy="1941104"/>
          </a:xfrm>
          <a:prstGeom prst="rect">
            <a:avLst/>
          </a:prstGeom>
        </p:spPr>
      </p:pic>
      <p:sp>
        <p:nvSpPr>
          <p:cNvPr id="7" name="Rectangle 2">
            <a:extLst>
              <a:ext uri="{FF2B5EF4-FFF2-40B4-BE49-F238E27FC236}">
                <a16:creationId xmlns:a16="http://schemas.microsoft.com/office/drawing/2014/main" id="{32ADE87A-B4E0-055E-151B-7C5CD86D7B40}"/>
              </a:ext>
            </a:extLst>
          </p:cNvPr>
          <p:cNvSpPr txBox="1">
            <a:spLocks noChangeArrowheads="1"/>
          </p:cNvSpPr>
          <p:nvPr/>
        </p:nvSpPr>
        <p:spPr bwMode="auto">
          <a:xfrm>
            <a:off x="2741500" y="262416"/>
            <a:ext cx="89590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a:lstStyle>
            <a:lvl1pPr algn="l" rtl="0" eaLnBrk="0" fontAlgn="base" hangingPunct="0">
              <a:lnSpc>
                <a:spcPct val="85000"/>
              </a:lnSpc>
              <a:spcBef>
                <a:spcPct val="0"/>
              </a:spcBef>
              <a:spcAft>
                <a:spcPct val="0"/>
              </a:spcAft>
              <a:defRPr sz="2200">
                <a:solidFill>
                  <a:srgbClr val="333333"/>
                </a:solidFill>
                <a:latin typeface="+mj-lt"/>
                <a:ea typeface="+mj-ea"/>
                <a:cs typeface="+mj-cs"/>
              </a:defRPr>
            </a:lvl1pPr>
            <a:lvl2pPr algn="l" rtl="0" eaLnBrk="0" fontAlgn="base" hangingPunct="0">
              <a:lnSpc>
                <a:spcPct val="85000"/>
              </a:lnSpc>
              <a:spcBef>
                <a:spcPct val="0"/>
              </a:spcBef>
              <a:spcAft>
                <a:spcPct val="0"/>
              </a:spcAft>
              <a:defRPr sz="2200">
                <a:solidFill>
                  <a:srgbClr val="333333"/>
                </a:solidFill>
                <a:latin typeface="CorpoA" pitchFamily="2" charset="0"/>
              </a:defRPr>
            </a:lvl2pPr>
            <a:lvl3pPr algn="l" rtl="0" eaLnBrk="0" fontAlgn="base" hangingPunct="0">
              <a:lnSpc>
                <a:spcPct val="85000"/>
              </a:lnSpc>
              <a:spcBef>
                <a:spcPct val="0"/>
              </a:spcBef>
              <a:spcAft>
                <a:spcPct val="0"/>
              </a:spcAft>
              <a:defRPr sz="2200">
                <a:solidFill>
                  <a:srgbClr val="333333"/>
                </a:solidFill>
                <a:latin typeface="CorpoA" pitchFamily="2" charset="0"/>
              </a:defRPr>
            </a:lvl3pPr>
            <a:lvl4pPr algn="l" rtl="0" eaLnBrk="0" fontAlgn="base" hangingPunct="0">
              <a:lnSpc>
                <a:spcPct val="85000"/>
              </a:lnSpc>
              <a:spcBef>
                <a:spcPct val="0"/>
              </a:spcBef>
              <a:spcAft>
                <a:spcPct val="0"/>
              </a:spcAft>
              <a:defRPr sz="2200">
                <a:solidFill>
                  <a:srgbClr val="333333"/>
                </a:solidFill>
                <a:latin typeface="CorpoA" pitchFamily="2" charset="0"/>
              </a:defRPr>
            </a:lvl4pPr>
            <a:lvl5pPr algn="l" rtl="0" eaLnBrk="0" fontAlgn="base" hangingPunct="0">
              <a:lnSpc>
                <a:spcPct val="85000"/>
              </a:lnSpc>
              <a:spcBef>
                <a:spcPct val="0"/>
              </a:spcBef>
              <a:spcAft>
                <a:spcPct val="0"/>
              </a:spcAft>
              <a:defRPr sz="2200">
                <a:solidFill>
                  <a:srgbClr val="333333"/>
                </a:solidFill>
                <a:latin typeface="CorpoA" pitchFamily="2" charset="0"/>
              </a:defRPr>
            </a:lvl5pPr>
            <a:lvl6pPr marL="457200" algn="l" rtl="0" eaLnBrk="1" fontAlgn="base" hangingPunct="1">
              <a:lnSpc>
                <a:spcPct val="85000"/>
              </a:lnSpc>
              <a:spcBef>
                <a:spcPct val="0"/>
              </a:spcBef>
              <a:spcAft>
                <a:spcPct val="0"/>
              </a:spcAft>
              <a:defRPr sz="2200">
                <a:solidFill>
                  <a:srgbClr val="333333"/>
                </a:solidFill>
                <a:latin typeface="CorpoA" pitchFamily="2" charset="0"/>
              </a:defRPr>
            </a:lvl6pPr>
            <a:lvl7pPr marL="914400" algn="l" rtl="0" eaLnBrk="1" fontAlgn="base" hangingPunct="1">
              <a:lnSpc>
                <a:spcPct val="85000"/>
              </a:lnSpc>
              <a:spcBef>
                <a:spcPct val="0"/>
              </a:spcBef>
              <a:spcAft>
                <a:spcPct val="0"/>
              </a:spcAft>
              <a:defRPr sz="2200">
                <a:solidFill>
                  <a:srgbClr val="333333"/>
                </a:solidFill>
                <a:latin typeface="CorpoA" pitchFamily="2" charset="0"/>
              </a:defRPr>
            </a:lvl7pPr>
            <a:lvl8pPr marL="1371600" algn="l" rtl="0" eaLnBrk="1" fontAlgn="base" hangingPunct="1">
              <a:lnSpc>
                <a:spcPct val="85000"/>
              </a:lnSpc>
              <a:spcBef>
                <a:spcPct val="0"/>
              </a:spcBef>
              <a:spcAft>
                <a:spcPct val="0"/>
              </a:spcAft>
              <a:defRPr sz="2200">
                <a:solidFill>
                  <a:srgbClr val="333333"/>
                </a:solidFill>
                <a:latin typeface="CorpoA" pitchFamily="2" charset="0"/>
              </a:defRPr>
            </a:lvl8pPr>
            <a:lvl9pPr marL="1828800" algn="l" rtl="0" eaLnBrk="1" fontAlgn="base" hangingPunct="1">
              <a:lnSpc>
                <a:spcPct val="85000"/>
              </a:lnSpc>
              <a:spcBef>
                <a:spcPct val="0"/>
              </a:spcBef>
              <a:spcAft>
                <a:spcPct val="0"/>
              </a:spcAft>
              <a:defRPr sz="2200">
                <a:solidFill>
                  <a:srgbClr val="333333"/>
                </a:solidFill>
                <a:latin typeface="CorpoA" pitchFamily="2" charset="0"/>
              </a:defRPr>
            </a:lvl9pPr>
          </a:lstStyle>
          <a:p>
            <a:pPr marL="419100" indent="-419100" algn="r" eaLnBrk="1" hangingPunct="1">
              <a:defRPr/>
            </a:pPr>
            <a:r>
              <a:rPr lang="de-DE" altLang="de-DE" sz="2600" dirty="0">
                <a:solidFill>
                  <a:schemeClr val="accent2">
                    <a:lumMod val="75000"/>
                  </a:schemeClr>
                </a:solidFill>
                <a:latin typeface="Arial" panose="020B0604020202020204" pitchFamily="34" charset="0"/>
              </a:rPr>
              <a:t> … ein bisschen Geschichte</a:t>
            </a:r>
            <a:endParaRPr lang="de-DE" altLang="de-DE" sz="2600" kern="0" dirty="0">
              <a:solidFill>
                <a:schemeClr val="accent2">
                  <a:lumMod val="75000"/>
                </a:schemeClr>
              </a:solidFill>
              <a:latin typeface="Arial" panose="020B0604020202020204" pitchFamily="34" charset="0"/>
            </a:endParaRPr>
          </a:p>
        </p:txBody>
      </p:sp>
      <p:pic>
        <p:nvPicPr>
          <p:cNvPr id="12" name="Grafik 11">
            <a:extLst>
              <a:ext uri="{FF2B5EF4-FFF2-40B4-BE49-F238E27FC236}">
                <a16:creationId xmlns:a16="http://schemas.microsoft.com/office/drawing/2014/main" id="{A0026245-76A3-F000-2BA5-3A9D0BEF8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14" y="1435290"/>
            <a:ext cx="1828099" cy="1828099"/>
          </a:xfrm>
          <a:prstGeom prst="ellipse">
            <a:avLst/>
          </a:prstGeom>
        </p:spPr>
      </p:pic>
      <p:pic>
        <p:nvPicPr>
          <p:cNvPr id="9" name="Grafik 8">
            <a:extLst>
              <a:ext uri="{FF2B5EF4-FFF2-40B4-BE49-F238E27FC236}">
                <a16:creationId xmlns:a16="http://schemas.microsoft.com/office/drawing/2014/main" id="{F0D851F9-8889-92EC-3DAD-7036773A80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8" y="2930128"/>
            <a:ext cx="2223627" cy="1193893"/>
          </a:xfrm>
          <a:prstGeom prst="ellipse">
            <a:avLst/>
          </a:prstGeom>
        </p:spPr>
      </p:pic>
      <p:grpSp>
        <p:nvGrpSpPr>
          <p:cNvPr id="1034" name="Gruppieren 1033">
            <a:extLst>
              <a:ext uri="{FF2B5EF4-FFF2-40B4-BE49-F238E27FC236}">
                <a16:creationId xmlns:a16="http://schemas.microsoft.com/office/drawing/2014/main" id="{7C69CCBA-BD7D-725E-AFCE-3101092D4FEE}"/>
              </a:ext>
            </a:extLst>
          </p:cNvPr>
          <p:cNvGrpSpPr/>
          <p:nvPr/>
        </p:nvGrpSpPr>
        <p:grpSpPr>
          <a:xfrm>
            <a:off x="4799371" y="1094233"/>
            <a:ext cx="1851446" cy="2455932"/>
            <a:chOff x="4799371" y="1094233"/>
            <a:chExt cx="1851446" cy="2455932"/>
          </a:xfrm>
        </p:grpSpPr>
        <p:pic>
          <p:nvPicPr>
            <p:cNvPr id="5" name="Grafik 4">
              <a:extLst>
                <a:ext uri="{FF2B5EF4-FFF2-40B4-BE49-F238E27FC236}">
                  <a16:creationId xmlns:a16="http://schemas.microsoft.com/office/drawing/2014/main" id="{80262024-8515-C523-622D-41CD97CCD8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93441" y="1094233"/>
              <a:ext cx="1663306" cy="1623457"/>
            </a:xfrm>
            <a:prstGeom prst="rect">
              <a:avLst/>
            </a:prstGeom>
          </p:spPr>
        </p:pic>
        <p:sp>
          <p:nvSpPr>
            <p:cNvPr id="10" name="Textfeld 1">
              <a:extLst>
                <a:ext uri="{FF2B5EF4-FFF2-40B4-BE49-F238E27FC236}">
                  <a16:creationId xmlns:a16="http://schemas.microsoft.com/office/drawing/2014/main" id="{44903BCE-110F-1CCA-DD76-893B3749E26A}"/>
                </a:ext>
              </a:extLst>
            </p:cNvPr>
            <p:cNvSpPr txBox="1">
              <a:spLocks noChangeArrowheads="1"/>
            </p:cNvSpPr>
            <p:nvPr/>
          </p:nvSpPr>
          <p:spPr bwMode="auto">
            <a:xfrm>
              <a:off x="4799371" y="2719168"/>
              <a:ext cx="1851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000000"/>
                  </a:solidFill>
                </a:rPr>
                <a:t>2008</a:t>
              </a:r>
            </a:p>
            <a:p>
              <a:pPr algn="ctr"/>
              <a:r>
                <a:rPr lang="de-DE" altLang="de-DE" b="1" dirty="0">
                  <a:solidFill>
                    <a:srgbClr val="000000"/>
                  </a:solidFill>
                </a:rPr>
                <a:t>Smarter Planet</a:t>
              </a:r>
              <a:br>
                <a:rPr lang="de-DE" altLang="de-DE" b="1" dirty="0">
                  <a:solidFill>
                    <a:srgbClr val="000000"/>
                  </a:solidFill>
                </a:rPr>
              </a:br>
              <a:r>
                <a:rPr lang="de-DE" altLang="de-DE" b="1" dirty="0">
                  <a:solidFill>
                    <a:srgbClr val="000000"/>
                  </a:solidFill>
                </a:rPr>
                <a:t>(IBM)</a:t>
              </a:r>
            </a:p>
          </p:txBody>
        </p:sp>
      </p:grpSp>
      <p:sp>
        <p:nvSpPr>
          <p:cNvPr id="14" name="Textfeld 1">
            <a:extLst>
              <a:ext uri="{FF2B5EF4-FFF2-40B4-BE49-F238E27FC236}">
                <a16:creationId xmlns:a16="http://schemas.microsoft.com/office/drawing/2014/main" id="{34E476DB-FF6F-E9A0-3804-95DA7AF1DF68}"/>
              </a:ext>
            </a:extLst>
          </p:cNvPr>
          <p:cNvSpPr txBox="1">
            <a:spLocks noChangeArrowheads="1"/>
          </p:cNvSpPr>
          <p:nvPr/>
        </p:nvSpPr>
        <p:spPr bwMode="auto">
          <a:xfrm>
            <a:off x="1493327" y="4058058"/>
            <a:ext cx="1889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1999 Smartphone</a:t>
            </a:r>
          </a:p>
        </p:txBody>
      </p:sp>
      <p:pic>
        <p:nvPicPr>
          <p:cNvPr id="20" name="Grafik 19">
            <a:extLst>
              <a:ext uri="{FF2B5EF4-FFF2-40B4-BE49-F238E27FC236}">
                <a16:creationId xmlns:a16="http://schemas.microsoft.com/office/drawing/2014/main" id="{45AF359D-70D0-490E-D88E-FBB6A7EFB2F0}"/>
              </a:ext>
            </a:extLst>
          </p:cNvPr>
          <p:cNvPicPr>
            <a:picLocks noChangeAspect="1"/>
          </p:cNvPicPr>
          <p:nvPr/>
        </p:nvPicPr>
        <p:blipFill>
          <a:blip r:embed="rId8">
            <a:extLst>
              <a:ext uri="{28A0092B-C50C-407E-A947-70E740481C1C}">
                <a14:useLocalDpi xmlns:a14="http://schemas.microsoft.com/office/drawing/2010/main" val="0"/>
              </a:ext>
            </a:extLst>
          </a:blip>
          <a:srcRect l="39593" t="33717" r="40454" b="35256"/>
          <a:stretch>
            <a:fillRect/>
          </a:stretch>
        </p:blipFill>
        <p:spPr>
          <a:xfrm>
            <a:off x="735974" y="4318616"/>
            <a:ext cx="1682115" cy="1749205"/>
          </a:xfrm>
          <a:prstGeom prst="rect">
            <a:avLst/>
          </a:prstGeom>
        </p:spPr>
      </p:pic>
      <p:sp>
        <p:nvSpPr>
          <p:cNvPr id="23" name="Pfeil: nach rechts 22">
            <a:extLst>
              <a:ext uri="{FF2B5EF4-FFF2-40B4-BE49-F238E27FC236}">
                <a16:creationId xmlns:a16="http://schemas.microsoft.com/office/drawing/2014/main" id="{54D5C531-6813-3DD5-0442-EF7C6E9DA1E8}"/>
              </a:ext>
            </a:extLst>
          </p:cNvPr>
          <p:cNvSpPr/>
          <p:nvPr/>
        </p:nvSpPr>
        <p:spPr bwMode="auto">
          <a:xfrm>
            <a:off x="429768" y="5591468"/>
            <a:ext cx="11270820" cy="591846"/>
          </a:xfrm>
          <a:prstGeom prst="rightArrow">
            <a:avLst/>
          </a:prstGeom>
          <a:solidFill>
            <a:srgbClr val="8FC7FF"/>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2000" dirty="0">
                <a:ln>
                  <a:solidFill>
                    <a:schemeClr val="accent2">
                      <a:lumMod val="75000"/>
                    </a:schemeClr>
                  </a:solidFill>
                </a:ln>
                <a:solidFill>
                  <a:schemeClr val="accent2">
                    <a:lumMod val="75000"/>
                  </a:schemeClr>
                </a:solidFill>
                <a:latin typeface="CorpoS" pitchFamily="2" charset="0"/>
              </a:rPr>
              <a:t>1990		2000		2005		2010		2015		2020</a:t>
            </a:r>
            <a:endParaRPr kumimoji="0" lang="de-DE" sz="2000" b="0" i="0" u="none" strike="noStrike" cap="none" normalizeH="0" baseline="0" dirty="0">
              <a:ln>
                <a:solidFill>
                  <a:schemeClr val="accent2">
                    <a:lumMod val="75000"/>
                  </a:schemeClr>
                </a:solidFill>
              </a:ln>
              <a:solidFill>
                <a:schemeClr val="accent2">
                  <a:lumMod val="75000"/>
                </a:schemeClr>
              </a:solidFill>
              <a:effectLst/>
              <a:latin typeface="CorpoS" pitchFamily="2" charset="0"/>
            </a:endParaRPr>
          </a:p>
        </p:txBody>
      </p:sp>
      <p:pic>
        <p:nvPicPr>
          <p:cNvPr id="33" name="Grafik 32">
            <a:extLst>
              <a:ext uri="{FF2B5EF4-FFF2-40B4-BE49-F238E27FC236}">
                <a16:creationId xmlns:a16="http://schemas.microsoft.com/office/drawing/2014/main" id="{7CD690D1-AFDD-8D58-85F2-245EA2BE3ED2}"/>
              </a:ext>
            </a:extLst>
          </p:cNvPr>
          <p:cNvPicPr>
            <a:picLocks noChangeAspect="1"/>
          </p:cNvPicPr>
          <p:nvPr/>
        </p:nvPicPr>
        <p:blipFill>
          <a:blip r:embed="rId9">
            <a:extLst>
              <a:ext uri="{28A0092B-C50C-407E-A947-70E740481C1C}">
                <a14:useLocalDpi xmlns:a14="http://schemas.microsoft.com/office/drawing/2010/main" val="0"/>
              </a:ext>
            </a:extLst>
          </a:blip>
          <a:srcRect l="14827" t="2114" r="16643" b="1747"/>
          <a:stretch>
            <a:fillRect/>
          </a:stretch>
        </p:blipFill>
        <p:spPr>
          <a:xfrm>
            <a:off x="4685896" y="4559080"/>
            <a:ext cx="710753" cy="1267753"/>
          </a:xfrm>
          <a:prstGeom prst="roundRect">
            <a:avLst/>
          </a:prstGeom>
        </p:spPr>
      </p:pic>
      <p:grpSp>
        <p:nvGrpSpPr>
          <p:cNvPr id="56" name="Gruppieren 55">
            <a:extLst>
              <a:ext uri="{FF2B5EF4-FFF2-40B4-BE49-F238E27FC236}">
                <a16:creationId xmlns:a16="http://schemas.microsoft.com/office/drawing/2014/main" id="{B92DB198-05A1-BFCD-44B3-CA16B2985EE5}"/>
              </a:ext>
            </a:extLst>
          </p:cNvPr>
          <p:cNvGrpSpPr/>
          <p:nvPr/>
        </p:nvGrpSpPr>
        <p:grpSpPr>
          <a:xfrm>
            <a:off x="7335717" y="1126070"/>
            <a:ext cx="1476000" cy="1476000"/>
            <a:chOff x="7343304" y="4257494"/>
            <a:chExt cx="1476000" cy="1476000"/>
          </a:xfrm>
        </p:grpSpPr>
        <p:pic>
          <p:nvPicPr>
            <p:cNvPr id="40" name="Grafik 39">
              <a:extLst>
                <a:ext uri="{FF2B5EF4-FFF2-40B4-BE49-F238E27FC236}">
                  <a16:creationId xmlns:a16="http://schemas.microsoft.com/office/drawing/2014/main" id="{C1DAE1B6-0C45-A749-D28F-C7771506F9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3304" y="4257494"/>
              <a:ext cx="1476000" cy="1476000"/>
            </a:xfrm>
            <a:prstGeom prst="rect">
              <a:avLst/>
            </a:prstGeom>
          </p:spPr>
        </p:pic>
        <p:sp>
          <p:nvSpPr>
            <p:cNvPr id="29" name="Textfeld 1">
              <a:extLst>
                <a:ext uri="{FF2B5EF4-FFF2-40B4-BE49-F238E27FC236}">
                  <a16:creationId xmlns:a16="http://schemas.microsoft.com/office/drawing/2014/main" id="{156E054C-EE25-269C-8C94-C7535211126A}"/>
                </a:ext>
              </a:extLst>
            </p:cNvPr>
            <p:cNvSpPr txBox="1">
              <a:spLocks noChangeArrowheads="1"/>
            </p:cNvSpPr>
            <p:nvPr/>
          </p:nvSpPr>
          <p:spPr bwMode="auto">
            <a:xfrm>
              <a:off x="7565299" y="4569092"/>
              <a:ext cx="1032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000000"/>
                  </a:solidFill>
                </a:rPr>
                <a:t>UN</a:t>
              </a:r>
            </a:p>
            <a:p>
              <a:pPr algn="ctr"/>
              <a:r>
                <a:rPr lang="de-DE" altLang="de-DE" b="1" dirty="0">
                  <a:solidFill>
                    <a:srgbClr val="000000"/>
                  </a:solidFill>
                </a:rPr>
                <a:t>Agenda</a:t>
              </a:r>
            </a:p>
            <a:p>
              <a:pPr algn="ctr"/>
              <a:r>
                <a:rPr lang="de-DE" altLang="de-DE" b="1" dirty="0">
                  <a:solidFill>
                    <a:srgbClr val="000000"/>
                  </a:solidFill>
                </a:rPr>
                <a:t>2030</a:t>
              </a:r>
            </a:p>
          </p:txBody>
        </p:sp>
      </p:grpSp>
      <p:grpSp>
        <p:nvGrpSpPr>
          <p:cNvPr id="60" name="Gruppieren 59">
            <a:extLst>
              <a:ext uri="{FF2B5EF4-FFF2-40B4-BE49-F238E27FC236}">
                <a16:creationId xmlns:a16="http://schemas.microsoft.com/office/drawing/2014/main" id="{C8BD4C75-3356-5E85-5963-653150E1494A}"/>
              </a:ext>
            </a:extLst>
          </p:cNvPr>
          <p:cNvGrpSpPr/>
          <p:nvPr/>
        </p:nvGrpSpPr>
        <p:grpSpPr>
          <a:xfrm>
            <a:off x="7183157" y="4550296"/>
            <a:ext cx="610478" cy="1283212"/>
            <a:chOff x="7276762" y="4454862"/>
            <a:chExt cx="610478" cy="1283212"/>
          </a:xfrm>
        </p:grpSpPr>
        <p:pic>
          <p:nvPicPr>
            <p:cNvPr id="58" name="Grafik 57">
              <a:extLst>
                <a:ext uri="{FF2B5EF4-FFF2-40B4-BE49-F238E27FC236}">
                  <a16:creationId xmlns:a16="http://schemas.microsoft.com/office/drawing/2014/main" id="{4910A6CC-9F7C-6167-8D10-8C68FEB40D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7413" y="4454862"/>
              <a:ext cx="609827" cy="1283212"/>
            </a:xfrm>
            <a:prstGeom prst="rect">
              <a:avLst/>
            </a:prstGeom>
          </p:spPr>
        </p:pic>
        <p:pic>
          <p:nvPicPr>
            <p:cNvPr id="53" name="Grafik 52">
              <a:extLst>
                <a:ext uri="{FF2B5EF4-FFF2-40B4-BE49-F238E27FC236}">
                  <a16:creationId xmlns:a16="http://schemas.microsoft.com/office/drawing/2014/main" id="{A87AFB60-301F-5A3F-ED26-4D4014D4903E}"/>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rot="18766571">
              <a:off x="7180779" y="4862594"/>
              <a:ext cx="710041" cy="518076"/>
            </a:xfrm>
            <a:prstGeom prst="rect">
              <a:avLst/>
            </a:prstGeom>
          </p:spPr>
        </p:pic>
      </p:grpSp>
      <p:pic>
        <p:nvPicPr>
          <p:cNvPr id="55" name="Grafik 54">
            <a:extLst>
              <a:ext uri="{FF2B5EF4-FFF2-40B4-BE49-F238E27FC236}">
                <a16:creationId xmlns:a16="http://schemas.microsoft.com/office/drawing/2014/main" id="{468E3E50-A463-1B32-E4EA-5AF4DAE9021A}"/>
              </a:ext>
            </a:extLst>
          </p:cNvPr>
          <p:cNvPicPr>
            <a:picLocks noChangeAspect="1"/>
          </p:cNvPicPr>
          <p:nvPr/>
        </p:nvPicPr>
        <p:blipFill>
          <a:blip r:embed="rId13">
            <a:extLst>
              <a:ext uri="{28A0092B-C50C-407E-A947-70E740481C1C}">
                <a14:useLocalDpi xmlns:a14="http://schemas.microsoft.com/office/drawing/2010/main" val="0"/>
              </a:ext>
            </a:extLst>
          </a:blip>
          <a:srcRect l="15349" t="15760" r="14056" b="16746"/>
          <a:stretch>
            <a:fillRect/>
          </a:stretch>
        </p:blipFill>
        <p:spPr>
          <a:xfrm>
            <a:off x="8245490" y="4682750"/>
            <a:ext cx="852369" cy="814933"/>
          </a:xfrm>
          <a:prstGeom prst="rect">
            <a:avLst/>
          </a:prstGeom>
        </p:spPr>
      </p:pic>
      <p:grpSp>
        <p:nvGrpSpPr>
          <p:cNvPr id="1029" name="Gruppieren 1028">
            <a:extLst>
              <a:ext uri="{FF2B5EF4-FFF2-40B4-BE49-F238E27FC236}">
                <a16:creationId xmlns:a16="http://schemas.microsoft.com/office/drawing/2014/main" id="{B468B05A-73F1-4D12-7EE8-CFE5EAC7DEAA}"/>
              </a:ext>
            </a:extLst>
          </p:cNvPr>
          <p:cNvGrpSpPr/>
          <p:nvPr/>
        </p:nvGrpSpPr>
        <p:grpSpPr>
          <a:xfrm>
            <a:off x="161028" y="732651"/>
            <a:ext cx="1519895" cy="1519895"/>
            <a:chOff x="5593763" y="1583013"/>
            <a:chExt cx="1519895" cy="1519895"/>
          </a:xfrm>
        </p:grpSpPr>
        <p:pic>
          <p:nvPicPr>
            <p:cNvPr id="1026" name="Grafik 1025">
              <a:extLst>
                <a:ext uri="{FF2B5EF4-FFF2-40B4-BE49-F238E27FC236}">
                  <a16:creationId xmlns:a16="http://schemas.microsoft.com/office/drawing/2014/main" id="{9CF3773F-E8B4-31A6-3B75-EA6D2BEBA7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93763" y="1583013"/>
              <a:ext cx="1519895" cy="1519895"/>
            </a:xfrm>
            <a:prstGeom prst="rect">
              <a:avLst/>
            </a:prstGeom>
          </p:spPr>
        </p:pic>
        <p:sp>
          <p:nvSpPr>
            <p:cNvPr id="1027" name="Textfeld 1">
              <a:extLst>
                <a:ext uri="{FF2B5EF4-FFF2-40B4-BE49-F238E27FC236}">
                  <a16:creationId xmlns:a16="http://schemas.microsoft.com/office/drawing/2014/main" id="{36DBB04D-F4C6-4814-6A1C-C6FAA2C364AF}"/>
                </a:ext>
              </a:extLst>
            </p:cNvPr>
            <p:cNvSpPr txBox="1">
              <a:spLocks noChangeArrowheads="1"/>
            </p:cNvSpPr>
            <p:nvPr/>
          </p:nvSpPr>
          <p:spPr bwMode="auto">
            <a:xfrm>
              <a:off x="5914666" y="2354371"/>
              <a:ext cx="1198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Cloud</a:t>
              </a:r>
            </a:p>
          </p:txBody>
        </p:sp>
      </p:grpSp>
      <p:pic>
        <p:nvPicPr>
          <p:cNvPr id="1031" name="Grafik 1030">
            <a:extLst>
              <a:ext uri="{FF2B5EF4-FFF2-40B4-BE49-F238E27FC236}">
                <a16:creationId xmlns:a16="http://schemas.microsoft.com/office/drawing/2014/main" id="{07A1B7D4-FDCA-CC56-9A04-208A67C6AAE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21386" y="3420113"/>
            <a:ext cx="888095" cy="870055"/>
          </a:xfrm>
          <a:prstGeom prst="rect">
            <a:avLst/>
          </a:prstGeom>
        </p:spPr>
      </p:pic>
      <p:pic>
        <p:nvPicPr>
          <p:cNvPr id="1033" name="Grafik 1032">
            <a:extLst>
              <a:ext uri="{FF2B5EF4-FFF2-40B4-BE49-F238E27FC236}">
                <a16:creationId xmlns:a16="http://schemas.microsoft.com/office/drawing/2014/main" id="{BC13EC20-877F-03D2-3C2F-EA1319354517}"/>
              </a:ext>
            </a:extLst>
          </p:cNvPr>
          <p:cNvPicPr>
            <a:picLocks noChangeAspect="1"/>
          </p:cNvPicPr>
          <p:nvPr/>
        </p:nvPicPr>
        <p:blipFill>
          <a:blip r:embed="rId1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12919" y="1777213"/>
            <a:ext cx="830927" cy="665434"/>
          </a:xfrm>
          <a:prstGeom prst="rect">
            <a:avLst/>
          </a:prstGeom>
        </p:spPr>
      </p:pic>
      <p:grpSp>
        <p:nvGrpSpPr>
          <p:cNvPr id="1037" name="Gruppieren 1036">
            <a:extLst>
              <a:ext uri="{FF2B5EF4-FFF2-40B4-BE49-F238E27FC236}">
                <a16:creationId xmlns:a16="http://schemas.microsoft.com/office/drawing/2014/main" id="{E04AC7D2-A7D5-F626-FDC7-3AE559709AEA}"/>
              </a:ext>
            </a:extLst>
          </p:cNvPr>
          <p:cNvGrpSpPr/>
          <p:nvPr/>
        </p:nvGrpSpPr>
        <p:grpSpPr>
          <a:xfrm>
            <a:off x="6728592" y="2727843"/>
            <a:ext cx="1519895" cy="1447878"/>
            <a:chOff x="5332631" y="3108784"/>
            <a:chExt cx="1519895" cy="1447878"/>
          </a:xfrm>
        </p:grpSpPr>
        <p:pic>
          <p:nvPicPr>
            <p:cNvPr id="1036" name="Grafik 1035">
              <a:extLst>
                <a:ext uri="{FF2B5EF4-FFF2-40B4-BE49-F238E27FC236}">
                  <a16:creationId xmlns:a16="http://schemas.microsoft.com/office/drawing/2014/main" id="{452B3AC8-11D9-FEF4-3241-8FFE1DECBDC3}"/>
                </a:ext>
              </a:extLst>
            </p:cNvPr>
            <p:cNvPicPr>
              <a:picLocks noChangeAspect="1"/>
            </p:cNvPicPr>
            <p:nvPr/>
          </p:nvPicPr>
          <p:blipFill>
            <a:blip r:embed="rId17">
              <a:extLst>
                <a:ext uri="{28A0092B-C50C-407E-A947-70E740481C1C}">
                  <a14:useLocalDpi xmlns:a14="http://schemas.microsoft.com/office/drawing/2010/main" val="0"/>
                </a:ext>
              </a:extLst>
            </a:blip>
            <a:srcRect l="22802" t="9838" r="22930" b="11521"/>
            <a:stretch>
              <a:fillRect/>
            </a:stretch>
          </p:blipFill>
          <p:spPr>
            <a:xfrm>
              <a:off x="5360155" y="3108784"/>
              <a:ext cx="1461609" cy="1447878"/>
            </a:xfrm>
            <a:prstGeom prst="ellipse">
              <a:avLst/>
            </a:prstGeom>
          </p:spPr>
        </p:pic>
        <p:sp>
          <p:nvSpPr>
            <p:cNvPr id="30" name="Textfeld 1">
              <a:extLst>
                <a:ext uri="{FF2B5EF4-FFF2-40B4-BE49-F238E27FC236}">
                  <a16:creationId xmlns:a16="http://schemas.microsoft.com/office/drawing/2014/main" id="{34BCEABF-23D5-4056-D613-F7FC9A7FF507}"/>
                </a:ext>
              </a:extLst>
            </p:cNvPr>
            <p:cNvSpPr txBox="1">
              <a:spLocks noChangeArrowheads="1"/>
            </p:cNvSpPr>
            <p:nvPr/>
          </p:nvSpPr>
          <p:spPr bwMode="auto">
            <a:xfrm>
              <a:off x="5332631" y="3344259"/>
              <a:ext cx="15198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chemeClr val="bg1"/>
                  </a:solidFill>
                </a:rPr>
                <a:t>2013</a:t>
              </a:r>
            </a:p>
            <a:p>
              <a:pPr algn="ctr"/>
              <a:r>
                <a:rPr lang="de-DE" altLang="de-DE" b="1" dirty="0">
                  <a:solidFill>
                    <a:schemeClr val="bg1"/>
                  </a:solidFill>
                </a:rPr>
                <a:t>Smart City Projekte</a:t>
              </a:r>
            </a:p>
            <a:p>
              <a:pPr algn="ctr"/>
              <a:r>
                <a:rPr lang="de-DE" altLang="de-DE" b="1" dirty="0">
                  <a:solidFill>
                    <a:schemeClr val="bg1"/>
                  </a:solidFill>
                </a:rPr>
                <a:t>EU</a:t>
              </a:r>
            </a:p>
          </p:txBody>
        </p:sp>
      </p:grpSp>
      <p:grpSp>
        <p:nvGrpSpPr>
          <p:cNvPr id="1039" name="Gruppieren 1038">
            <a:extLst>
              <a:ext uri="{FF2B5EF4-FFF2-40B4-BE49-F238E27FC236}">
                <a16:creationId xmlns:a16="http://schemas.microsoft.com/office/drawing/2014/main" id="{044FD1E3-53DD-F229-383F-BC98984105A8}"/>
              </a:ext>
            </a:extLst>
          </p:cNvPr>
          <p:cNvGrpSpPr/>
          <p:nvPr/>
        </p:nvGrpSpPr>
        <p:grpSpPr>
          <a:xfrm>
            <a:off x="8612263" y="3461184"/>
            <a:ext cx="1364209" cy="853209"/>
            <a:chOff x="6063157" y="3583639"/>
            <a:chExt cx="1363860" cy="832649"/>
          </a:xfrm>
        </p:grpSpPr>
        <p:pic>
          <p:nvPicPr>
            <p:cNvPr id="1038" name="Picture 10" descr="Wallario Poster, Deutsche Flagge, in verschiedenen Ausführungen">
              <a:extLst>
                <a:ext uri="{FF2B5EF4-FFF2-40B4-BE49-F238E27FC236}">
                  <a16:creationId xmlns:a16="http://schemas.microsoft.com/office/drawing/2014/main" id="{A57155B5-03D0-825F-EEF4-D4C9D7972A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19627" y="3583639"/>
              <a:ext cx="1225841" cy="822942"/>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1">
              <a:extLst>
                <a:ext uri="{FF2B5EF4-FFF2-40B4-BE49-F238E27FC236}">
                  <a16:creationId xmlns:a16="http://schemas.microsoft.com/office/drawing/2014/main" id="{5A753723-B447-2110-E1B1-0C6E43B420E9}"/>
                </a:ext>
              </a:extLst>
            </p:cNvPr>
            <p:cNvSpPr txBox="1">
              <a:spLocks noChangeArrowheads="1"/>
            </p:cNvSpPr>
            <p:nvPr/>
          </p:nvSpPr>
          <p:spPr bwMode="auto">
            <a:xfrm>
              <a:off x="6063157" y="3585291"/>
              <a:ext cx="1363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de-DE" b="1" dirty="0">
                  <a:solidFill>
                    <a:srgbClr val="DE0B14"/>
                  </a:solidFill>
                </a:rPr>
                <a:t>2017</a:t>
              </a:r>
            </a:p>
            <a:p>
              <a:pPr algn="ctr"/>
              <a:r>
                <a:rPr lang="de-DE" altLang="de-DE" b="1" dirty="0">
                  <a:solidFill>
                    <a:srgbClr val="FFD801"/>
                  </a:solidFill>
                </a:rPr>
                <a:t>Smart City</a:t>
              </a:r>
            </a:p>
            <a:p>
              <a:pPr algn="ctr"/>
              <a:r>
                <a:rPr lang="de-DE" altLang="de-DE" b="1" dirty="0">
                  <a:solidFill>
                    <a:srgbClr val="000000"/>
                  </a:solidFill>
                </a:rPr>
                <a:t>Charta</a:t>
              </a:r>
            </a:p>
          </p:txBody>
        </p:sp>
      </p:grpSp>
      <p:grpSp>
        <p:nvGrpSpPr>
          <p:cNvPr id="1041" name="Gruppieren 1040">
            <a:extLst>
              <a:ext uri="{FF2B5EF4-FFF2-40B4-BE49-F238E27FC236}">
                <a16:creationId xmlns:a16="http://schemas.microsoft.com/office/drawing/2014/main" id="{B27E9BB6-B9D6-4A24-D35C-07713A5821B4}"/>
              </a:ext>
            </a:extLst>
          </p:cNvPr>
          <p:cNvGrpSpPr/>
          <p:nvPr/>
        </p:nvGrpSpPr>
        <p:grpSpPr>
          <a:xfrm>
            <a:off x="9028530" y="2540558"/>
            <a:ext cx="1831985" cy="830997"/>
            <a:chOff x="7933434" y="2680490"/>
            <a:chExt cx="1831985" cy="830997"/>
          </a:xfrm>
        </p:grpSpPr>
        <p:sp>
          <p:nvSpPr>
            <p:cNvPr id="26" name="Textfeld 1">
              <a:extLst>
                <a:ext uri="{FF2B5EF4-FFF2-40B4-BE49-F238E27FC236}">
                  <a16:creationId xmlns:a16="http://schemas.microsoft.com/office/drawing/2014/main" id="{819F5080-02AE-3B6C-B11D-7A5A7809503B}"/>
                </a:ext>
              </a:extLst>
            </p:cNvPr>
            <p:cNvSpPr txBox="1">
              <a:spLocks noChangeArrowheads="1"/>
            </p:cNvSpPr>
            <p:nvPr/>
          </p:nvSpPr>
          <p:spPr bwMode="auto">
            <a:xfrm>
              <a:off x="8597309" y="2680490"/>
              <a:ext cx="11681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b="1" dirty="0">
                  <a:solidFill>
                    <a:srgbClr val="000000"/>
                  </a:solidFill>
                </a:rPr>
                <a:t>ab 2018</a:t>
              </a:r>
            </a:p>
            <a:p>
              <a:r>
                <a:rPr lang="de-DE" altLang="de-DE" b="1" dirty="0">
                  <a:solidFill>
                    <a:srgbClr val="000000"/>
                  </a:solidFill>
                </a:rPr>
                <a:t>offiziell</a:t>
              </a:r>
            </a:p>
            <a:p>
              <a:r>
                <a:rPr lang="de-DE" altLang="de-DE" b="1" dirty="0">
                  <a:solidFill>
                    <a:srgbClr val="000000"/>
                  </a:solidFill>
                </a:rPr>
                <a:t>im Fokus</a:t>
              </a:r>
            </a:p>
          </p:txBody>
        </p:sp>
        <p:pic>
          <p:nvPicPr>
            <p:cNvPr id="1040" name="Picture 12" descr="Logo der Bundesregierung mit Bundesadler (lniks) und Fahnenstab (rechts)">
              <a:extLst>
                <a:ext uri="{FF2B5EF4-FFF2-40B4-BE49-F238E27FC236}">
                  <a16:creationId xmlns:a16="http://schemas.microsoft.com/office/drawing/2014/main" id="{AFA4DEB2-4812-4E2D-9802-88E33E1418E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33434" y="2741989"/>
              <a:ext cx="708031" cy="708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3" name="Gruppieren 1042">
            <a:extLst>
              <a:ext uri="{FF2B5EF4-FFF2-40B4-BE49-F238E27FC236}">
                <a16:creationId xmlns:a16="http://schemas.microsoft.com/office/drawing/2014/main" id="{B67D1A1F-82A9-F11D-62FF-DB4E936AF9A5}"/>
              </a:ext>
            </a:extLst>
          </p:cNvPr>
          <p:cNvGrpSpPr/>
          <p:nvPr/>
        </p:nvGrpSpPr>
        <p:grpSpPr>
          <a:xfrm>
            <a:off x="9345279" y="1576971"/>
            <a:ext cx="2178718" cy="830997"/>
            <a:chOff x="9213182" y="1406299"/>
            <a:chExt cx="2178718" cy="830997"/>
          </a:xfrm>
        </p:grpSpPr>
        <p:sp>
          <p:nvSpPr>
            <p:cNvPr id="27" name="Textfeld 1">
              <a:extLst>
                <a:ext uri="{FF2B5EF4-FFF2-40B4-BE49-F238E27FC236}">
                  <a16:creationId xmlns:a16="http://schemas.microsoft.com/office/drawing/2014/main" id="{B4D88A07-A9AF-8181-3CA6-3BB68CB98626}"/>
                </a:ext>
              </a:extLst>
            </p:cNvPr>
            <p:cNvSpPr txBox="1">
              <a:spLocks noChangeArrowheads="1"/>
            </p:cNvSpPr>
            <p:nvPr/>
          </p:nvSpPr>
          <p:spPr bwMode="auto">
            <a:xfrm>
              <a:off x="9757006" y="1406299"/>
              <a:ext cx="1634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b="1" dirty="0">
                  <a:solidFill>
                    <a:srgbClr val="000000"/>
                  </a:solidFill>
                </a:rPr>
                <a:t>ab 2019</a:t>
              </a:r>
              <a:br>
                <a:rPr lang="de-DE" altLang="de-DE" b="1" dirty="0">
                  <a:solidFill>
                    <a:srgbClr val="000000"/>
                  </a:solidFill>
                </a:rPr>
              </a:br>
              <a:r>
                <a:rPr lang="de-DE" altLang="de-DE" b="1" dirty="0">
                  <a:solidFill>
                    <a:srgbClr val="000000"/>
                  </a:solidFill>
                </a:rPr>
                <a:t>Modellprojekte</a:t>
              </a:r>
              <a:br>
                <a:rPr lang="de-DE" altLang="de-DE" b="1" dirty="0">
                  <a:solidFill>
                    <a:srgbClr val="000000"/>
                  </a:solidFill>
                </a:rPr>
              </a:br>
              <a:r>
                <a:rPr lang="de-DE" altLang="de-DE" b="1" dirty="0">
                  <a:solidFill>
                    <a:srgbClr val="000000"/>
                  </a:solidFill>
                </a:rPr>
                <a:t>in Cottbus</a:t>
              </a:r>
            </a:p>
          </p:txBody>
        </p:sp>
        <p:pic>
          <p:nvPicPr>
            <p:cNvPr id="1042" name="Picture 14">
              <a:extLst>
                <a:ext uri="{FF2B5EF4-FFF2-40B4-BE49-F238E27FC236}">
                  <a16:creationId xmlns:a16="http://schemas.microsoft.com/office/drawing/2014/main" id="{508CCE56-A825-9989-D294-7EC62A0CD06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flipH="1">
              <a:off x="9213182" y="1458888"/>
              <a:ext cx="583293" cy="729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491078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circle(out)">
                                      <p:cBhvr>
                                        <p:cTn id="7" dur="20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44"/>
                                        </p:tgtEl>
                                        <p:attrNameLst>
                                          <p:attrName>style.visibility</p:attrName>
                                        </p:attrNameLst>
                                      </p:cBhvr>
                                      <p:to>
                                        <p:strVal val="visible"/>
                                      </p:to>
                                    </p:set>
                                    <p:animEffect transition="in" filter="wipe(left)">
                                      <p:cBhvr>
                                        <p:cTn id="12" dur="500"/>
                                        <p:tgtEl>
                                          <p:spTgt spid="10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circle(out)">
                                      <p:cBhvr>
                                        <p:cTn id="3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_Präsentation_080421">
  <a:themeElements>
    <a:clrScheme name="MB_presentation_slides_german 1">
      <a:dk1>
        <a:srgbClr val="666666"/>
      </a:dk1>
      <a:lt1>
        <a:srgbClr val="FFFFFF"/>
      </a:lt1>
      <a:dk2>
        <a:srgbClr val="333333"/>
      </a:dk2>
      <a:lt2>
        <a:srgbClr val="DDDDDD"/>
      </a:lt2>
      <a:accent1>
        <a:srgbClr val="DDDDDD"/>
      </a:accent1>
      <a:accent2>
        <a:srgbClr val="003366"/>
      </a:accent2>
      <a:accent3>
        <a:srgbClr val="FFFFFF"/>
      </a:accent3>
      <a:accent4>
        <a:srgbClr val="565656"/>
      </a:accent4>
      <a:accent5>
        <a:srgbClr val="EBEBEB"/>
      </a:accent5>
      <a:accent6>
        <a:srgbClr val="002D5C"/>
      </a:accent6>
      <a:hlink>
        <a:srgbClr val="00ADEF"/>
      </a:hlink>
      <a:folHlink>
        <a:srgbClr val="0082E6"/>
      </a:folHlink>
    </a:clrScheme>
    <a:fontScheme name="MB_presentation_slides_german">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CorpoS" pitchFamily="2"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CorpoS" pitchFamily="2" charset="0"/>
          </a:defRPr>
        </a:defPPr>
      </a:lstStyle>
    </a:lnDef>
  </a:objectDefaults>
  <a:extraClrSchemeLst>
    <a:extraClrScheme>
      <a:clrScheme name="MB_presentation_slides_german 1">
        <a:dk1>
          <a:srgbClr val="666666"/>
        </a:dk1>
        <a:lt1>
          <a:srgbClr val="FFFFFF"/>
        </a:lt1>
        <a:dk2>
          <a:srgbClr val="333333"/>
        </a:dk2>
        <a:lt2>
          <a:srgbClr val="DDDDDD"/>
        </a:lt2>
        <a:accent1>
          <a:srgbClr val="DDDDDD"/>
        </a:accent1>
        <a:accent2>
          <a:srgbClr val="003366"/>
        </a:accent2>
        <a:accent3>
          <a:srgbClr val="FFFFFF"/>
        </a:accent3>
        <a:accent4>
          <a:srgbClr val="565656"/>
        </a:accent4>
        <a:accent5>
          <a:srgbClr val="EBEBEB"/>
        </a:accent5>
        <a:accent6>
          <a:srgbClr val="002D5C"/>
        </a:accent6>
        <a:hlink>
          <a:srgbClr val="00ADEF"/>
        </a:hlink>
        <a:folHlink>
          <a:srgbClr val="0082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999999"/>
      </a:dk1>
      <a:lt1>
        <a:srgbClr val="FFFFFF"/>
      </a:lt1>
      <a:dk2>
        <a:srgbClr val="7D7D7D"/>
      </a:dk2>
      <a:lt2>
        <a:srgbClr val="7D7D7D"/>
      </a:lt2>
      <a:accent1>
        <a:srgbClr val="E4E4E4"/>
      </a:accent1>
      <a:accent2>
        <a:srgbClr val="1C4D7A"/>
      </a:accent2>
      <a:accent3>
        <a:srgbClr val="FFFFFF"/>
      </a:accent3>
      <a:accent4>
        <a:srgbClr val="828282"/>
      </a:accent4>
      <a:accent5>
        <a:srgbClr val="EFEFEF"/>
      </a:accent5>
      <a:accent6>
        <a:srgbClr val="18456E"/>
      </a:accent6>
      <a:hlink>
        <a:srgbClr val="FF6600"/>
      </a:hlink>
      <a:folHlink>
        <a:srgbClr val="527BB9"/>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999999"/>
      </a:dk1>
      <a:lt1>
        <a:srgbClr val="FFFFFF"/>
      </a:lt1>
      <a:dk2>
        <a:srgbClr val="7D7D7D"/>
      </a:dk2>
      <a:lt2>
        <a:srgbClr val="7D7D7D"/>
      </a:lt2>
      <a:accent1>
        <a:srgbClr val="E4E4E4"/>
      </a:accent1>
      <a:accent2>
        <a:srgbClr val="1C4D7A"/>
      </a:accent2>
      <a:accent3>
        <a:srgbClr val="FFFFFF"/>
      </a:accent3>
      <a:accent4>
        <a:srgbClr val="828282"/>
      </a:accent4>
      <a:accent5>
        <a:srgbClr val="EFEFEF"/>
      </a:accent5>
      <a:accent6>
        <a:srgbClr val="18456E"/>
      </a:accent6>
      <a:hlink>
        <a:srgbClr val="FF6600"/>
      </a:hlink>
      <a:folHlink>
        <a:srgbClr val="527BB9"/>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_Präsentation_080421</Template>
  <TotalTime>0</TotalTime>
  <Words>2170</Words>
  <Application>Microsoft Office PowerPoint</Application>
  <PresentationFormat>Breitbild</PresentationFormat>
  <Paragraphs>353</Paragraphs>
  <Slides>14</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14</vt:i4>
      </vt:variant>
    </vt:vector>
  </HeadingPairs>
  <TitlesOfParts>
    <vt:vector size="22" baseType="lpstr">
      <vt:lpstr>Arial</vt:lpstr>
      <vt:lpstr>Calibri</vt:lpstr>
      <vt:lpstr>CorpoA</vt:lpstr>
      <vt:lpstr>CorpoS</vt:lpstr>
      <vt:lpstr>Lucida Console</vt:lpstr>
      <vt:lpstr>Times</vt:lpstr>
      <vt:lpstr>Wingdings</vt:lpstr>
      <vt:lpstr>_Präsentation_080421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Mahl/Vakareev</dc:creator>
  <dc:description/>
  <cp:lastModifiedBy>Sachs, Chris</cp:lastModifiedBy>
  <cp:revision>1090</cp:revision>
  <cp:lastPrinted>2021-05-06T10:38:32Z</cp:lastPrinted>
  <dcterms:created xsi:type="dcterms:W3CDTF">2008-10-20T05:16:58Z</dcterms:created>
  <dcterms:modified xsi:type="dcterms:W3CDTF">2026-04-17T20:49:22Z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