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0" r:id="rId3"/>
    <p:sldId id="287" r:id="rId4"/>
    <p:sldId id="293" r:id="rId5"/>
    <p:sldId id="291" r:id="rId6"/>
    <p:sldId id="294" r:id="rId7"/>
    <p:sldId id="7429" r:id="rId8"/>
    <p:sldId id="7428" r:id="rId9"/>
    <p:sldId id="7430" r:id="rId10"/>
    <p:sldId id="7431" r:id="rId11"/>
    <p:sldId id="7432" r:id="rId12"/>
    <p:sldId id="7433" r:id="rId13"/>
    <p:sldId id="7434" r:id="rId14"/>
    <p:sldId id="7435" r:id="rId15"/>
    <p:sldId id="7437" r:id="rId16"/>
    <p:sldId id="7439" r:id="rId17"/>
    <p:sldId id="7436" r:id="rId18"/>
    <p:sldId id="295" r:id="rId19"/>
    <p:sldId id="297" r:id="rId20"/>
    <p:sldId id="298" r:id="rId21"/>
    <p:sldId id="299" r:id="rId22"/>
    <p:sldId id="7427" r:id="rId23"/>
  </p:sldIdLst>
  <p:sldSz cx="12192000" cy="6858000"/>
  <p:notesSz cx="6797675" cy="9926638"/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56A7B9-1C57-8E54-1688-9E2573E433C6}" name="Boppard, Nadine" initials="BN" userId="S-1-5-21-2164380051-832448720-2527458986-310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>
      <p:cViewPr varScale="1">
        <p:scale>
          <a:sx n="89" d="100"/>
          <a:sy n="8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DD59A-60A2-42E7-98A8-BA750E881B39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CB374-EE69-4678-B7F7-1FA6311E1FD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16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CB374-EE69-4678-B7F7-1FA6311E1FD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81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hyperlink" Target="https://www.cottbus.de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tbus.de/" TargetMode="External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3D4F821-BC15-CD84-5ACC-1757D7DF3C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51322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Folie" r:id="rId4" imgW="592" imgH="595" progId="TCLayout.ActiveDocument.1">
                  <p:embed/>
                </p:oleObj>
              </mc:Choice>
              <mc:Fallback>
                <p:oleObj name="think-cell Folie" r:id="rId4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750F6EC-0A30-AFE0-1388-E019919A9C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999" y="2871287"/>
            <a:ext cx="4766400" cy="1710000"/>
          </a:xfrm>
        </p:spPr>
        <p:txBody>
          <a:bodyPr vert="horz" anchor="t">
            <a:no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</a:t>
            </a:r>
            <a:br>
              <a:rPr lang="de-DE" dirty="0"/>
            </a:br>
            <a:r>
              <a:rPr lang="de-DE" dirty="0"/>
              <a:t>bearbeiten – </a:t>
            </a:r>
            <a:br>
              <a:rPr lang="de-DE" dirty="0"/>
            </a:br>
            <a:r>
              <a:rPr lang="de-DE" dirty="0"/>
              <a:t>max. 4 Zeilen  </a:t>
            </a:r>
            <a:br>
              <a:rPr lang="de-DE" dirty="0"/>
            </a:br>
            <a:r>
              <a:rPr lang="de-DE" dirty="0"/>
              <a:t>(Calibri </a:t>
            </a:r>
            <a:r>
              <a:rPr lang="de-DE" dirty="0" err="1"/>
              <a:t>Bold</a:t>
            </a:r>
            <a:r>
              <a:rPr lang="de-DE" dirty="0"/>
              <a:t> 36pt)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82082F-FD11-6242-899D-B4082204D0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4000" y="4623563"/>
            <a:ext cx="4765691" cy="827999"/>
          </a:xfrm>
        </p:spPr>
        <p:txBody>
          <a:bodyPr>
            <a:no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36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</a:t>
            </a:r>
            <a:br>
              <a:rPr lang="de-DE" dirty="0"/>
            </a:br>
            <a:r>
              <a:rPr lang="de-DE" dirty="0"/>
              <a:t>(Calibri Light 36pt)</a:t>
            </a:r>
            <a:endParaRPr lang="en-GB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EE69470E-1D16-9660-46C3-83656B36CC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4800" cy="6858000"/>
          </a:xfrm>
          <a:solidFill>
            <a:schemeClr val="accent2">
              <a:lumMod val="10000"/>
              <a:lumOff val="90000"/>
            </a:schemeClr>
          </a:solidFill>
        </p:spPr>
        <p:txBody>
          <a:bodyPr bIns="720000" anchor="ctr"/>
          <a:lstStyle>
            <a:lvl1pPr algn="ctr">
              <a:defRPr sz="1000" b="0">
                <a:latin typeface="+mn-lt"/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ABF404B9-4835-7F4A-7CF6-5A27194D38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879999" y="6372000"/>
            <a:ext cx="2769913" cy="14400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&lt;Datum&gt;</a:t>
            </a:r>
            <a:endParaRPr lang="en-GB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169C284-FC30-9631-C2C0-0A03E8CA409D}"/>
              </a:ext>
            </a:extLst>
          </p:cNvPr>
          <p:cNvSpPr txBox="1"/>
          <p:nvPr userDrawn="1"/>
        </p:nvSpPr>
        <p:spPr>
          <a:xfrm>
            <a:off x="864001" y="6372000"/>
            <a:ext cx="1799824" cy="1661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chemeClr val="bg1"/>
                </a:solidFill>
                <a:latin typeface="+mj-lt"/>
              </a:rPr>
              <a:t>STADT COTTBUS/CHÓŚEBUZ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2D62F06-5691-C80A-AA0A-9D089974F962}"/>
              </a:ext>
            </a:extLst>
          </p:cNvPr>
          <p:cNvSpPr/>
          <p:nvPr userDrawn="1"/>
        </p:nvSpPr>
        <p:spPr>
          <a:xfrm>
            <a:off x="0" y="6129338"/>
            <a:ext cx="862013" cy="728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C655EEA-48C1-0A02-0A4C-0B8F0D9E50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06" y="770400"/>
            <a:ext cx="1190789" cy="153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419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559" userDrawn="1">
          <p15:clr>
            <a:srgbClr val="FBAE40"/>
          </p15:clr>
        </p15:guide>
        <p15:guide id="3" pos="412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182B1B-AD70-B27A-ECE3-259F733BC3C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  <a:solidFill>
            <a:schemeClr val="accent2">
              <a:lumMod val="10000"/>
              <a:lumOff val="90000"/>
            </a:schemeClr>
          </a:solidFill>
        </p:spPr>
        <p:txBody>
          <a:bodyPr lIns="0" bIns="720000" anchor="ctr"/>
          <a:lstStyle>
            <a:lvl1pPr marL="0" indent="0" algn="ctr">
              <a:buNone/>
              <a:tabLst>
                <a:tab pos="3729038" algn="l"/>
              </a:tabLst>
              <a:defRPr sz="10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Bild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3B0339-D32E-AAAA-19AD-C8F5BFAD2A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3999" y="727200"/>
            <a:ext cx="10540800" cy="756000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3600" cap="all" baseline="0">
                <a:latin typeface="+mj-l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cap="all" baseline="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36pt)</a:t>
            </a:r>
          </a:p>
          <a:p>
            <a:pPr lvl="1"/>
            <a:r>
              <a:rPr lang="de-DE" dirty="0"/>
              <a:t>Untertitel, 1. Ebene Einzug (Calibri Light 36pt)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E4875C-D0AE-1297-538C-1E868CCF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&lt;Angaben über Einfügen | Kopf- und Fußzeile definieren&gt; 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EE3A62-D270-DF67-54E8-390CF3AFD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2" name="Datumsplatzhalter 19">
            <a:extLst>
              <a:ext uri="{FF2B5EF4-FFF2-40B4-BE49-F238E27FC236}">
                <a16:creationId xmlns:a16="http://schemas.microsoft.com/office/drawing/2014/main" id="{2C6866DA-CC06-5933-5B8A-DE5159620C5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40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A0B8D58F-F982-3A61-8A9A-680172E48D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49463"/>
            <a:ext cx="12192000" cy="4808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9CE59D-3A2B-2C18-B04D-367D5BC52C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3340799" y="727200"/>
            <a:ext cx="8085600" cy="756000"/>
          </a:xfrm>
        </p:spPr>
        <p:txBody>
          <a:bodyPr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 zweizeilig 28pt)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FB29BD1-4C7B-8712-D491-387DBD47688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30160" y="5450102"/>
            <a:ext cx="37950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19" name="URL">
            <a:hlinkClick r:id="rId2"/>
            <a:extLst>
              <a:ext uri="{FF2B5EF4-FFF2-40B4-BE49-F238E27FC236}">
                <a16:creationId xmlns:a16="http://schemas.microsoft.com/office/drawing/2014/main" id="{E2CC6861-F050-E1CF-E7F1-CA38F5215A91}"/>
              </a:ext>
            </a:extLst>
          </p:cNvPr>
          <p:cNvSpPr txBox="1">
            <a:spLocks/>
          </p:cNvSpPr>
          <p:nvPr userDrawn="1"/>
        </p:nvSpPr>
        <p:spPr>
          <a:xfrm>
            <a:off x="3333600" y="5907880"/>
            <a:ext cx="1271738" cy="2214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b="1" dirty="0">
                <a:solidFill>
                  <a:schemeClr val="accent1"/>
                </a:solidFill>
                <a:latin typeface="+mj-lt"/>
              </a:rPr>
              <a:t>www.cottbus.de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1B84AE-E29E-FDF3-C587-DF85497B35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26" y="2727564"/>
            <a:ext cx="1910519" cy="731250"/>
          </a:xfrm>
          <a:prstGeom prst="rect">
            <a:avLst/>
          </a:prstGeom>
        </p:spPr>
      </p:pic>
      <p:sp>
        <p:nvSpPr>
          <p:cNvPr id="2" name="Cottbus Kontakt">
            <a:extLst>
              <a:ext uri="{FF2B5EF4-FFF2-40B4-BE49-F238E27FC236}">
                <a16:creationId xmlns:a16="http://schemas.microsoft.com/office/drawing/2014/main" id="{ED472968-9F86-DD1E-05CC-D0B59FE635D9}"/>
              </a:ext>
            </a:extLst>
          </p:cNvPr>
          <p:cNvSpPr txBox="1">
            <a:spLocks/>
          </p:cNvSpPr>
          <p:nvPr userDrawn="1"/>
        </p:nvSpPr>
        <p:spPr>
          <a:xfrm>
            <a:off x="3333600" y="3669506"/>
            <a:ext cx="4929100" cy="218897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Vor- und Zuname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dirty="0">
                <a:solidFill>
                  <a:schemeClr val="tx2"/>
                </a:solidFill>
              </a:rPr>
              <a:t>Kennzeichnung Fachbereich</a:t>
            </a:r>
          </a:p>
          <a:p>
            <a:pPr>
              <a:spcAft>
                <a:spcPts val="900"/>
              </a:spcAft>
              <a:tabLst>
                <a:tab pos="266700" algn="l"/>
              </a:tabLst>
            </a:pPr>
            <a:r>
              <a:rPr lang="de-DE" sz="1400" dirty="0">
                <a:solidFill>
                  <a:schemeClr val="accent2"/>
                </a:solidFill>
              </a:rPr>
              <a:t>Stadt Cottbus/</a:t>
            </a:r>
            <a:r>
              <a:rPr lang="de-DE" sz="1400" dirty="0" err="1">
                <a:solidFill>
                  <a:schemeClr val="accent2"/>
                </a:solidFill>
              </a:rPr>
              <a:t>Chóśebuz</a:t>
            </a:r>
            <a:br>
              <a:rPr lang="de-DE" sz="1400" b="1" dirty="0">
                <a:solidFill>
                  <a:schemeClr val="accent2"/>
                </a:solidFill>
                <a:latin typeface="+mn-lt"/>
              </a:rPr>
            </a:br>
            <a:r>
              <a:rPr lang="de-DE" sz="1400" b="0" dirty="0">
                <a:solidFill>
                  <a:schemeClr val="tx2"/>
                </a:solidFill>
                <a:latin typeface="+mn-lt"/>
              </a:rPr>
              <a:t>Neumarkt 5</a:t>
            </a:r>
            <a:br>
              <a:rPr lang="de-DE" sz="1400" dirty="0">
                <a:solidFill>
                  <a:schemeClr val="tx2"/>
                </a:solidFill>
                <a:latin typeface="+mn-lt"/>
              </a:rPr>
            </a:br>
            <a:r>
              <a:rPr lang="de-DE" sz="1400" dirty="0">
                <a:solidFill>
                  <a:schemeClr val="tx2"/>
                </a:solidFill>
                <a:latin typeface="+mn-lt"/>
              </a:rPr>
              <a:t>03046 Cottbus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dirty="0">
                <a:solidFill>
                  <a:schemeClr val="accent2"/>
                </a:solidFill>
              </a:rPr>
              <a:t>T	</a:t>
            </a:r>
            <a:r>
              <a:rPr lang="de-DE" sz="1400" dirty="0">
                <a:solidFill>
                  <a:schemeClr val="tx2"/>
                </a:solidFill>
              </a:rPr>
              <a:t>+49 355 123-4567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dirty="0">
                <a:solidFill>
                  <a:schemeClr val="accent2"/>
                </a:solidFill>
              </a:rPr>
              <a:t>M	</a:t>
            </a:r>
            <a:r>
              <a:rPr lang="de-DE" sz="1400" dirty="0">
                <a:solidFill>
                  <a:schemeClr val="tx2"/>
                </a:solidFill>
              </a:rPr>
              <a:t>+49 151 123 456 78</a:t>
            </a:r>
            <a:br>
              <a:rPr lang="de-DE" sz="1400" dirty="0">
                <a:solidFill>
                  <a:schemeClr val="accent2"/>
                </a:solidFill>
              </a:rPr>
            </a:br>
            <a:r>
              <a:rPr lang="de-DE" sz="1400" u="none" dirty="0">
                <a:solidFill>
                  <a:schemeClr val="tx2"/>
                </a:solidFill>
              </a:rPr>
              <a:t>vorname.zuname@cottbus.de</a:t>
            </a:r>
          </a:p>
        </p:txBody>
      </p:sp>
    </p:spTree>
    <p:extLst>
      <p:ext uri="{BB962C8B-B14F-4D97-AF65-F5344CB8AC3E}">
        <p14:creationId xmlns:p14="http://schemas.microsoft.com/office/powerpoint/2010/main" val="143522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A0B8D58F-F982-3A61-8A9A-680172E48DFE}"/>
              </a:ext>
            </a:extLst>
          </p:cNvPr>
          <p:cNvSpPr/>
          <p:nvPr userDrawn="1"/>
        </p:nvSpPr>
        <p:spPr>
          <a:xfrm>
            <a:off x="6097200" y="0"/>
            <a:ext cx="609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9CE59D-3A2B-2C18-B04D-367D5BC52C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64000" y="727200"/>
            <a:ext cx="4766400" cy="1340688"/>
          </a:xfr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</a:t>
            </a:r>
            <a:br>
              <a:rPr lang="de-DE" dirty="0"/>
            </a:br>
            <a:r>
              <a:rPr lang="de-DE" dirty="0"/>
              <a:t>zweizeilig 28pt)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278CBDAD-32D3-9BA6-5054-A276C37DD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3" y="1782717"/>
            <a:ext cx="1910519" cy="73125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FBFC6BC-4486-28F8-3D69-0BA2750C7B9F}"/>
              </a:ext>
            </a:extLst>
          </p:cNvPr>
          <p:cNvSpPr/>
          <p:nvPr userDrawn="1"/>
        </p:nvSpPr>
        <p:spPr>
          <a:xfrm>
            <a:off x="0" y="6129338"/>
            <a:ext cx="862013" cy="728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Cottbus Kontakt 2">
            <a:extLst>
              <a:ext uri="{FF2B5EF4-FFF2-40B4-BE49-F238E27FC236}">
                <a16:creationId xmlns:a16="http://schemas.microsoft.com/office/drawing/2014/main" id="{8A623EF0-363A-565C-4738-2A84F3B3FF82}"/>
              </a:ext>
            </a:extLst>
          </p:cNvPr>
          <p:cNvSpPr txBox="1"/>
          <p:nvPr userDrawn="1"/>
        </p:nvSpPr>
        <p:spPr>
          <a:xfrm>
            <a:off x="7322236" y="3197766"/>
            <a:ext cx="4103002" cy="293157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Vor- und Zuname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b="0" dirty="0">
                <a:solidFill>
                  <a:schemeClr val="tx2"/>
                </a:solidFill>
                <a:latin typeface="+mn-lt"/>
              </a:rPr>
              <a:t>Funktion/Position</a:t>
            </a:r>
            <a:endParaRPr lang="de-DE" sz="1400" b="0" dirty="0">
              <a:solidFill>
                <a:schemeClr val="accent2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dirty="0">
                <a:solidFill>
                  <a:schemeClr val="tx2"/>
                </a:solidFill>
                <a:latin typeface="+mn-lt"/>
              </a:rPr>
              <a:t>Kennzeichnung Fachbereich</a:t>
            </a:r>
          </a:p>
          <a:p>
            <a:pPr>
              <a:tabLst>
                <a:tab pos="266700" algn="l"/>
              </a:tabLst>
            </a:pPr>
            <a:r>
              <a:rPr lang="de-DE" sz="1400" dirty="0">
                <a:solidFill>
                  <a:schemeClr val="accent2"/>
                </a:solidFill>
                <a:latin typeface="+mn-lt"/>
              </a:rPr>
              <a:t>Stadt Cottbus/</a:t>
            </a:r>
            <a:r>
              <a:rPr lang="de-DE" sz="1400" dirty="0" err="1">
                <a:solidFill>
                  <a:schemeClr val="accent2"/>
                </a:solidFill>
                <a:latin typeface="+mn-lt"/>
              </a:rPr>
              <a:t>Chóśebuz</a:t>
            </a:r>
            <a:br>
              <a:rPr lang="de-DE" sz="1400" dirty="0">
                <a:solidFill>
                  <a:schemeClr val="accent2"/>
                </a:solidFill>
                <a:latin typeface="+mn-lt"/>
              </a:rPr>
            </a:br>
            <a:r>
              <a:rPr lang="de-DE" sz="1400" b="1" dirty="0">
                <a:solidFill>
                  <a:srgbClr val="E30032"/>
                </a:solidFill>
                <a:effectLst/>
                <a:latin typeface="+mj-lt"/>
              </a:rPr>
              <a:t>Geschäftsbereich</a:t>
            </a:r>
            <a:endParaRPr lang="de-DE" sz="1400" dirty="0">
              <a:solidFill>
                <a:srgbClr val="E30032"/>
              </a:solidFill>
              <a:effectLst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br>
              <a:rPr lang="de-DE" sz="1400" b="1" dirty="0">
                <a:solidFill>
                  <a:schemeClr val="accent2"/>
                </a:solidFill>
                <a:latin typeface="+mn-lt"/>
              </a:rPr>
            </a:br>
            <a:r>
              <a:rPr lang="de-DE" sz="1400" b="0" dirty="0">
                <a:solidFill>
                  <a:schemeClr val="accent2"/>
                </a:solidFill>
                <a:latin typeface="+mn-lt"/>
              </a:rPr>
              <a:t>Besucheradresse:</a:t>
            </a:r>
            <a:br>
              <a:rPr lang="de-DE" sz="1400" b="1" dirty="0">
                <a:solidFill>
                  <a:schemeClr val="accent2"/>
                </a:solidFill>
                <a:latin typeface="+mn-lt"/>
              </a:rPr>
            </a:br>
            <a:r>
              <a:rPr lang="de-DE" sz="1400" b="0" dirty="0">
                <a:solidFill>
                  <a:schemeClr val="tx2"/>
                </a:solidFill>
                <a:latin typeface="+mn-lt"/>
              </a:rPr>
              <a:t>Neumarkt 5</a:t>
            </a:r>
            <a:br>
              <a:rPr lang="de-DE" sz="1400" dirty="0">
                <a:solidFill>
                  <a:schemeClr val="tx2"/>
                </a:solidFill>
                <a:latin typeface="+mn-lt"/>
              </a:rPr>
            </a:br>
            <a:r>
              <a:rPr lang="de-DE" sz="1400" dirty="0">
                <a:solidFill>
                  <a:schemeClr val="tx2"/>
                </a:solidFill>
                <a:latin typeface="+mn-lt"/>
              </a:rPr>
              <a:t>03046 Cottbus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dirty="0">
                <a:solidFill>
                  <a:schemeClr val="accent2"/>
                </a:solidFill>
                <a:latin typeface="+mn-lt"/>
              </a:rPr>
              <a:t>T	</a:t>
            </a:r>
            <a:r>
              <a:rPr lang="de-DE" sz="1400" dirty="0">
                <a:solidFill>
                  <a:schemeClr val="tx2"/>
                </a:solidFill>
                <a:latin typeface="+mn-lt"/>
              </a:rPr>
              <a:t>+49 355 123-4567</a:t>
            </a:r>
            <a:br>
              <a:rPr lang="de-DE" sz="1400" dirty="0">
                <a:solidFill>
                  <a:schemeClr val="accent2"/>
                </a:solidFill>
                <a:latin typeface="+mn-lt"/>
              </a:rPr>
            </a:br>
            <a:r>
              <a:rPr lang="de-DE" sz="1400" dirty="0">
                <a:solidFill>
                  <a:schemeClr val="accent2"/>
                </a:solidFill>
                <a:latin typeface="+mn-lt"/>
              </a:rPr>
              <a:t>M	</a:t>
            </a:r>
            <a:r>
              <a:rPr lang="de-DE" sz="1400" dirty="0">
                <a:solidFill>
                  <a:schemeClr val="tx2"/>
                </a:solidFill>
                <a:latin typeface="+mn-lt"/>
              </a:rPr>
              <a:t>+49 151 123 456 78</a:t>
            </a:r>
            <a:br>
              <a:rPr lang="de-DE" sz="1400" dirty="0">
                <a:solidFill>
                  <a:schemeClr val="accent2"/>
                </a:solidFill>
                <a:latin typeface="+mn-lt"/>
              </a:rPr>
            </a:br>
            <a:r>
              <a:rPr lang="de-DE" sz="1400" u="none" dirty="0">
                <a:solidFill>
                  <a:schemeClr val="tx2"/>
                </a:solidFill>
                <a:latin typeface="+mn-lt"/>
              </a:rPr>
              <a:t>vorname.zuname@cottbus.de</a:t>
            </a:r>
          </a:p>
        </p:txBody>
      </p:sp>
      <p:sp>
        <p:nvSpPr>
          <p:cNvPr id="2" name="URL">
            <a:hlinkClick r:id="rId3"/>
            <a:extLst>
              <a:ext uri="{FF2B5EF4-FFF2-40B4-BE49-F238E27FC236}">
                <a16:creationId xmlns:a16="http://schemas.microsoft.com/office/drawing/2014/main" id="{6553033B-A0AA-BDA1-313E-7F3CE366A1BA}"/>
              </a:ext>
            </a:extLst>
          </p:cNvPr>
          <p:cNvSpPr txBox="1">
            <a:spLocks/>
          </p:cNvSpPr>
          <p:nvPr userDrawn="1"/>
        </p:nvSpPr>
        <p:spPr>
          <a:xfrm>
            <a:off x="7321821" y="6194223"/>
            <a:ext cx="1271738" cy="2214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>
                <a:tab pos="266700" algn="l"/>
              </a:tabLst>
              <a:defRPr/>
            </a:pPr>
            <a:r>
              <a:rPr lang="de-DE" sz="1400" b="1" dirty="0">
                <a:solidFill>
                  <a:schemeClr val="accent1"/>
                </a:solidFill>
                <a:latin typeface="+mj-lt"/>
              </a:rPr>
              <a:t>www.cottbus.de</a:t>
            </a:r>
          </a:p>
        </p:txBody>
      </p:sp>
    </p:spTree>
    <p:extLst>
      <p:ext uri="{BB962C8B-B14F-4D97-AF65-F5344CB8AC3E}">
        <p14:creationId xmlns:p14="http://schemas.microsoft.com/office/powerpoint/2010/main" val="71191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46" userDrawn="1">
          <p15:clr>
            <a:srgbClr val="FBAE40"/>
          </p15:clr>
        </p15:guide>
        <p15:guide id="2" pos="413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0C313-B306-A537-8C12-535203AD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2922"/>
            <a:ext cx="2160000" cy="1414254"/>
          </a:xfrm>
        </p:spPr>
        <p:txBody>
          <a:bodyPr anchor="t">
            <a:noAutofit/>
          </a:bodyPr>
          <a:lstStyle>
            <a:lvl1pPr>
              <a:lnSpc>
                <a:spcPct val="70000"/>
              </a:lnSpc>
              <a:defRPr sz="1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AECE38-058A-FA6E-4081-4A7B0CC2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E48B5-84C8-40B5-8441-85963F7B51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BC5D772-1425-BF56-0865-BDE22882C2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343787" y="2602213"/>
            <a:ext cx="8085600" cy="2249205"/>
          </a:xfrm>
        </p:spPr>
        <p:txBody>
          <a:bodyPr>
            <a:spAutoFit/>
          </a:bodyPr>
          <a:lstStyle>
            <a:lvl1pPr marL="216000" indent="-216000" algn="l">
              <a:lnSpc>
                <a:spcPct val="80000"/>
              </a:lnSpc>
              <a:spcAft>
                <a:spcPts val="900"/>
              </a:spcAft>
              <a:buFont typeface="+mj-lt"/>
              <a:buAutoNum type="arabicPeriod"/>
              <a:tabLst/>
              <a:defRPr sz="1800" b="0" cap="none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  <a:p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DF6A4A-B0D9-AE58-AC6F-4DA35A1A06E1}"/>
              </a:ext>
            </a:extLst>
          </p:cNvPr>
          <p:cNvSpPr txBox="1"/>
          <p:nvPr userDrawn="1"/>
        </p:nvSpPr>
        <p:spPr>
          <a:xfrm>
            <a:off x="3339638" y="2015588"/>
            <a:ext cx="8085600" cy="4542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2375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0C313-B306-A537-8C12-535203AD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2922"/>
            <a:ext cx="2160000" cy="1414254"/>
          </a:xfrm>
        </p:spPr>
        <p:txBody>
          <a:bodyPr anchor="t">
            <a:noAutofit/>
          </a:bodyPr>
          <a:lstStyle>
            <a:lvl1pPr>
              <a:lnSpc>
                <a:spcPct val="70000"/>
              </a:lnSpc>
              <a:defRPr sz="1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00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D2A9D6-8A06-A002-E112-9226577221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0100" y="2049463"/>
            <a:ext cx="8085600" cy="896038"/>
          </a:xfrm>
        </p:spPr>
        <p:txBody>
          <a:bodyPr anchor="b">
            <a:sp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3600" cap="all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6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/>
              <a:t>Kapiteltrenner</a:t>
            </a:r>
            <a:r>
              <a:rPr lang="de-DE" dirty="0"/>
              <a:t> Titel bearbeiten (Calibri </a:t>
            </a:r>
            <a:r>
              <a:rPr lang="de-DE" dirty="0" err="1"/>
              <a:t>Bold</a:t>
            </a:r>
            <a:r>
              <a:rPr lang="de-DE" dirty="0"/>
              <a:t> 36pt)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347FF9-FACA-39B8-BBAB-D546EB46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&lt;Angaben über Einfügen | Kopf- und Fußzeile definieren&gt; Titel der Präsentation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AECE38-058A-FA6E-4081-4A7B0CC2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E48B5-84C8-40B5-8441-85963F7B511F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BC5D772-1425-BF56-0865-BDE22882C2A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340100" y="2917891"/>
            <a:ext cx="8085600" cy="897425"/>
          </a:xfrm>
        </p:spPr>
        <p:txBody>
          <a:bodyPr>
            <a:spAutoFit/>
          </a:bodyPr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36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Untertitel, 1. Ebene Einzug</a:t>
            </a:r>
            <a:br>
              <a:rPr lang="de-DE" dirty="0"/>
            </a:br>
            <a:r>
              <a:rPr lang="de-DE" dirty="0"/>
              <a:t>(Calibri light 36pt)</a:t>
            </a:r>
          </a:p>
        </p:txBody>
      </p:sp>
      <p:sp>
        <p:nvSpPr>
          <p:cNvPr id="8" name="Datumsplatzhalter 19">
            <a:extLst>
              <a:ext uri="{FF2B5EF4-FFF2-40B4-BE49-F238E27FC236}">
                <a16:creationId xmlns:a16="http://schemas.microsoft.com/office/drawing/2014/main" id="{4D2451FB-39C0-B654-FBF8-6A72C31CD1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68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39F7C-DE6D-317E-B137-4C72F4119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999" y="728662"/>
            <a:ext cx="10566000" cy="756000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</a:t>
            </a:r>
            <a:br>
              <a:rPr lang="de-DE" dirty="0"/>
            </a:br>
            <a:r>
              <a:rPr lang="de-DE" dirty="0"/>
              <a:t>zweizeilig 28pt)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5447D9-92B4-CE82-65AF-15B56F62D4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64000" y="2052000"/>
            <a:ext cx="10566000" cy="4078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bearbeiten 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lvl="1"/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8AC28-92BC-3684-035C-8E3BC509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6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757F8-ABDA-1F1E-F909-EFB1A1FF0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</a:t>
            </a:r>
            <a:br>
              <a:rPr lang="de-DE" dirty="0"/>
            </a:br>
            <a:r>
              <a:rPr lang="de-DE" dirty="0"/>
              <a:t>zweizeilig 28pt)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B4D4F7-A703-A819-2288-E34B8D6A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1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AA4F4D-DFB3-A346-EB13-14E1A169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&lt;</a:t>
            </a:r>
            <a:r>
              <a:rPr lang="en-GB" dirty="0" err="1"/>
              <a:t>Angaben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Einfügen</a:t>
            </a:r>
            <a:r>
              <a:rPr lang="en-GB" dirty="0"/>
              <a:t> | Kopf- und </a:t>
            </a:r>
            <a:r>
              <a:rPr lang="en-GB" dirty="0" err="1"/>
              <a:t>Fußzeile</a:t>
            </a:r>
            <a:r>
              <a:rPr lang="en-GB" dirty="0"/>
              <a:t> </a:t>
            </a:r>
            <a:r>
              <a:rPr lang="en-GB" dirty="0" err="1"/>
              <a:t>definieren</a:t>
            </a:r>
            <a:r>
              <a:rPr lang="en-GB" dirty="0"/>
              <a:t>&gt; </a:t>
            </a:r>
            <a:r>
              <a:rPr lang="en-GB" dirty="0" err="1"/>
              <a:t>Titel</a:t>
            </a:r>
            <a:r>
              <a:rPr lang="en-GB" dirty="0"/>
              <a:t> der </a:t>
            </a:r>
            <a:r>
              <a:rPr lang="en-GB" dirty="0" err="1"/>
              <a:t>Präsentation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C3E8A1-616B-BCD8-985D-CE499EF6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  <p:sp>
        <p:nvSpPr>
          <p:cNvPr id="2" name="Datumsplatzhalter 19">
            <a:extLst>
              <a:ext uri="{FF2B5EF4-FFF2-40B4-BE49-F238E27FC236}">
                <a16:creationId xmlns:a16="http://schemas.microsoft.com/office/drawing/2014/main" id="{94467989-A1E6-038F-8166-44B302325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90FD9-192F-EC96-3EE6-6781729EB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</a:t>
            </a:r>
            <a:br>
              <a:rPr lang="de-DE" dirty="0"/>
            </a:br>
            <a:r>
              <a:rPr lang="de-DE" dirty="0"/>
              <a:t>zweizeilig 28pt)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D13A7E-1E7F-440F-0BC1-D45E31107B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3999" y="2052000"/>
            <a:ext cx="5112000" cy="4078800"/>
          </a:xfrm>
        </p:spPr>
        <p:txBody>
          <a:bodyPr/>
          <a:lstStyle/>
          <a:p>
            <a:pPr lvl="0"/>
            <a:r>
              <a:rPr lang="de-DE" dirty="0"/>
              <a:t>Mastertextformat bearbeiten 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lvl="1"/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4C8B06-9F6B-E6F7-0972-1DC38ED4CC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12622" y="2052000"/>
            <a:ext cx="5112000" cy="4078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bearbeiten 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54827E-9320-B89F-19BE-23E9562D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&lt;Angaben über Einfügen | Kopf- und Fußzeile definieren&gt; 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86E3D9-4A94-93EA-487B-0004A485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BAA7E599-6B93-BCA9-B98E-FACA0B5DAE22}"/>
              </a:ext>
            </a:extLst>
          </p:cNvPr>
          <p:cNvCxnSpPr/>
          <p:nvPr userDrawn="1"/>
        </p:nvCxnSpPr>
        <p:spPr>
          <a:xfrm>
            <a:off x="5978525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DC91C3C-F50E-73E4-0B4E-D379DC033FD7}"/>
              </a:ext>
            </a:extLst>
          </p:cNvPr>
          <p:cNvCxnSpPr/>
          <p:nvPr userDrawn="1"/>
        </p:nvCxnSpPr>
        <p:spPr>
          <a:xfrm>
            <a:off x="6312622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F80C68EE-A3A2-7AFA-A633-35413249DDE3}"/>
              </a:ext>
            </a:extLst>
          </p:cNvPr>
          <p:cNvCxnSpPr/>
          <p:nvPr userDrawn="1"/>
        </p:nvCxnSpPr>
        <p:spPr>
          <a:xfrm>
            <a:off x="4169577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318283A4-A287-EFD0-EF5B-1C207CB28169}"/>
              </a:ext>
            </a:extLst>
          </p:cNvPr>
          <p:cNvCxnSpPr/>
          <p:nvPr userDrawn="1"/>
        </p:nvCxnSpPr>
        <p:spPr>
          <a:xfrm>
            <a:off x="4503674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6C1D6726-3DC4-F38F-14CA-DB900B76DCEB}"/>
              </a:ext>
            </a:extLst>
          </p:cNvPr>
          <p:cNvCxnSpPr/>
          <p:nvPr userDrawn="1"/>
        </p:nvCxnSpPr>
        <p:spPr>
          <a:xfrm>
            <a:off x="7800771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F07B31C1-1936-CF50-1688-EDDBAB598398}"/>
              </a:ext>
            </a:extLst>
          </p:cNvPr>
          <p:cNvCxnSpPr/>
          <p:nvPr userDrawn="1"/>
        </p:nvCxnSpPr>
        <p:spPr>
          <a:xfrm>
            <a:off x="8128018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19">
            <a:extLst>
              <a:ext uri="{FF2B5EF4-FFF2-40B4-BE49-F238E27FC236}">
                <a16:creationId xmlns:a16="http://schemas.microsoft.com/office/drawing/2014/main" id="{F78EF527-0E63-4D22-0813-6ACA1FAD691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200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90FD9-192F-EC96-3EE6-6781729EB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</a:t>
            </a:r>
            <a:br>
              <a:rPr lang="de-DE" dirty="0"/>
            </a:br>
            <a:r>
              <a:rPr lang="de-DE" dirty="0"/>
              <a:t>zweizeilig 28pt)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D13A7E-1E7F-440F-0BC1-D45E31107B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3999" y="2052001"/>
            <a:ext cx="3302153" cy="4078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bearbeiten</a:t>
            </a:r>
            <a:br>
              <a:rPr lang="de-DE" dirty="0"/>
            </a:br>
            <a:r>
              <a:rPr lang="de-DE" dirty="0"/>
              <a:t>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4C8B06-9F6B-E6F7-0972-1DC38ED4CC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500249" y="2052001"/>
            <a:ext cx="3301200" cy="4078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bearbeiten</a:t>
            </a:r>
            <a:br>
              <a:rPr lang="de-DE" dirty="0"/>
            </a:br>
            <a:r>
              <a:rPr lang="de-DE" dirty="0"/>
              <a:t>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54827E-9320-B89F-19BE-23E9562D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&lt;Angaben über Einfügen | Kopf- und Fußzeile definieren&gt; 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86E3D9-4A94-93EA-487B-0004A485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2928021E-D4B8-A859-B83F-2A27AE53CE9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29274" y="2052001"/>
            <a:ext cx="3301200" cy="4078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Mastertextformat bearbeiten</a:t>
            </a:r>
            <a:br>
              <a:rPr lang="de-DE" dirty="0"/>
            </a:br>
            <a:r>
              <a:rPr lang="de-DE" dirty="0"/>
              <a:t>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0C480763-1C9A-BD32-02CC-991A3EF18A56}"/>
              </a:ext>
            </a:extLst>
          </p:cNvPr>
          <p:cNvCxnSpPr/>
          <p:nvPr userDrawn="1"/>
        </p:nvCxnSpPr>
        <p:spPr>
          <a:xfrm>
            <a:off x="5978525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0924453B-B028-772B-72B0-54E3894D4D96}"/>
              </a:ext>
            </a:extLst>
          </p:cNvPr>
          <p:cNvCxnSpPr/>
          <p:nvPr userDrawn="1"/>
        </p:nvCxnSpPr>
        <p:spPr>
          <a:xfrm>
            <a:off x="6312622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2F6628A8-9702-8373-2A09-EBB5B8735A31}"/>
              </a:ext>
            </a:extLst>
          </p:cNvPr>
          <p:cNvCxnSpPr/>
          <p:nvPr userDrawn="1"/>
        </p:nvCxnSpPr>
        <p:spPr>
          <a:xfrm>
            <a:off x="4169577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CDC7FD1-7BE1-264E-AC8D-EFE477BE1869}"/>
              </a:ext>
            </a:extLst>
          </p:cNvPr>
          <p:cNvCxnSpPr/>
          <p:nvPr userDrawn="1"/>
        </p:nvCxnSpPr>
        <p:spPr>
          <a:xfrm>
            <a:off x="4503674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ADE6BD7B-4FF4-35B3-D577-4E5B36E2AA4E}"/>
              </a:ext>
            </a:extLst>
          </p:cNvPr>
          <p:cNvCxnSpPr/>
          <p:nvPr userDrawn="1"/>
        </p:nvCxnSpPr>
        <p:spPr>
          <a:xfrm>
            <a:off x="7800771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8872891-D1B4-507E-9C93-24331531AD85}"/>
              </a:ext>
            </a:extLst>
          </p:cNvPr>
          <p:cNvCxnSpPr/>
          <p:nvPr userDrawn="1"/>
        </p:nvCxnSpPr>
        <p:spPr>
          <a:xfrm>
            <a:off x="8128018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19">
            <a:extLst>
              <a:ext uri="{FF2B5EF4-FFF2-40B4-BE49-F238E27FC236}">
                <a16:creationId xmlns:a16="http://schemas.microsoft.com/office/drawing/2014/main" id="{D16D2957-4D06-E5AE-C6C6-E1D4E112E8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588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4AA9579F-D995-4F5E-5E19-5F64014B2D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1420" y="723900"/>
            <a:ext cx="5879379" cy="5405437"/>
          </a:xfrm>
          <a:solidFill>
            <a:schemeClr val="accent2">
              <a:lumMod val="10000"/>
              <a:lumOff val="90000"/>
            </a:schemeClr>
          </a:solidFill>
        </p:spPr>
        <p:txBody>
          <a:bodyPr bIns="720000" anchor="ctr"/>
          <a:lstStyle>
            <a:lvl1pPr algn="ctr">
              <a:defRPr sz="1000" b="0">
                <a:latin typeface="+mn-lt"/>
              </a:defRPr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790FD9-192F-EC96-3EE6-6781729EB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999" y="728662"/>
            <a:ext cx="5112000" cy="75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1pPr>
          </a:lstStyle>
          <a:p>
            <a:r>
              <a:rPr lang="de-DE" dirty="0"/>
              <a:t>Einzeilige Überschrift (Calibri </a:t>
            </a:r>
            <a:r>
              <a:rPr lang="de-DE" dirty="0" err="1"/>
              <a:t>Bold</a:t>
            </a:r>
            <a:r>
              <a:rPr lang="de-DE" dirty="0"/>
              <a:t> 36pt, zweizeilig 28pt)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D13A7E-1E7F-440F-0BC1-D45E31107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999" y="2052000"/>
            <a:ext cx="5112000" cy="4078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54827E-9320-B89F-19BE-23E9562D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&lt;Angaben über Einfügen | Kopf- und Fußzeile definieren&gt; 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86E3D9-4A94-93EA-487B-0004A485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‹Nr.›</a:t>
            </a:fld>
            <a:endParaRPr lang="en-GB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BAA7E599-6B93-BCA9-B98E-FACA0B5DAE22}"/>
              </a:ext>
            </a:extLst>
          </p:cNvPr>
          <p:cNvCxnSpPr/>
          <p:nvPr userDrawn="1"/>
        </p:nvCxnSpPr>
        <p:spPr>
          <a:xfrm>
            <a:off x="5978525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DC91C3C-F50E-73E4-0B4E-D379DC033FD7}"/>
              </a:ext>
            </a:extLst>
          </p:cNvPr>
          <p:cNvCxnSpPr/>
          <p:nvPr userDrawn="1"/>
        </p:nvCxnSpPr>
        <p:spPr>
          <a:xfrm>
            <a:off x="6312622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F80C68EE-A3A2-7AFA-A633-35413249DDE3}"/>
              </a:ext>
            </a:extLst>
          </p:cNvPr>
          <p:cNvCxnSpPr/>
          <p:nvPr userDrawn="1"/>
        </p:nvCxnSpPr>
        <p:spPr>
          <a:xfrm>
            <a:off x="4169577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318283A4-A287-EFD0-EF5B-1C207CB28169}"/>
              </a:ext>
            </a:extLst>
          </p:cNvPr>
          <p:cNvCxnSpPr/>
          <p:nvPr userDrawn="1"/>
        </p:nvCxnSpPr>
        <p:spPr>
          <a:xfrm>
            <a:off x="4503674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6C1D6726-3DC4-F38F-14CA-DB900B76DCEB}"/>
              </a:ext>
            </a:extLst>
          </p:cNvPr>
          <p:cNvCxnSpPr/>
          <p:nvPr userDrawn="1"/>
        </p:nvCxnSpPr>
        <p:spPr>
          <a:xfrm>
            <a:off x="7800771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F07B31C1-1936-CF50-1688-EDDBAB598398}"/>
              </a:ext>
            </a:extLst>
          </p:cNvPr>
          <p:cNvCxnSpPr/>
          <p:nvPr userDrawn="1"/>
        </p:nvCxnSpPr>
        <p:spPr>
          <a:xfrm>
            <a:off x="8128018" y="-375920"/>
            <a:ext cx="0" cy="1800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19">
            <a:extLst>
              <a:ext uri="{FF2B5EF4-FFF2-40B4-BE49-F238E27FC236}">
                <a16:creationId xmlns:a16="http://schemas.microsoft.com/office/drawing/2014/main" id="{433F6DCF-E029-8648-A7C6-D27D9A44B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&lt;Datum&gt;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10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1" userDrawn="1">
          <p15:clr>
            <a:srgbClr val="FBAE40"/>
          </p15:clr>
        </p15:guide>
        <p15:guide id="2" pos="39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9BACD19-8FE3-38A4-3D68-9A9F6DE48F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8573576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16" imgW="592" imgH="595" progId="TCLayout.ActiveDocument.1">
                  <p:embed/>
                </p:oleObj>
              </mc:Choice>
              <mc:Fallback>
                <p:oleObj name="think-cell Folie" r:id="rId16" imgW="592" imgH="59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30B149-D8D1-30A5-45E9-13C5405E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728662"/>
            <a:ext cx="10566000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 (Calibri </a:t>
            </a:r>
            <a:r>
              <a:rPr lang="de-DE" dirty="0" err="1"/>
              <a:t>Bold</a:t>
            </a:r>
            <a:r>
              <a:rPr lang="de-DE" dirty="0"/>
              <a:t> 36pt)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0A3BC1-BF62-25A6-581D-3283E180A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052000"/>
            <a:ext cx="10566000" cy="4077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 (Calibri </a:t>
            </a:r>
            <a:r>
              <a:rPr lang="de-DE" dirty="0" err="1"/>
              <a:t>Bold</a:t>
            </a:r>
            <a:r>
              <a:rPr lang="de-DE" dirty="0"/>
              <a:t> 18pt)</a:t>
            </a:r>
          </a:p>
          <a:p>
            <a:pPr lvl="1"/>
            <a:r>
              <a:rPr lang="de-DE" dirty="0"/>
              <a:t>Zweite Ebene (Calibri Light 18pt)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en-GB" dirty="0" err="1"/>
              <a:t>Neunte</a:t>
            </a:r>
            <a:r>
              <a:rPr lang="en-GB" dirty="0"/>
              <a:t>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152487-D14A-046C-3EB8-D151F8EF3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5238" y="6390000"/>
            <a:ext cx="720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17CE48B5-84C8-40B5-8441-85963F7B511F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2AE522-8560-2EDA-FA19-272EC362638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4" y="6336000"/>
            <a:ext cx="170113" cy="21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09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50" r:id="rId4"/>
    <p:sldLayoutId id="2147483654" r:id="rId5"/>
    <p:sldLayoutId id="2147483655" r:id="rId6"/>
    <p:sldLayoutId id="2147483652" r:id="rId7"/>
    <p:sldLayoutId id="2147483661" r:id="rId8"/>
    <p:sldLayoutId id="2147483662" r:id="rId9"/>
    <p:sldLayoutId id="2147483657" r:id="rId10"/>
    <p:sldLayoutId id="2147483656" r:id="rId11"/>
    <p:sldLayoutId id="2147483658" r:id="rId12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i="0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432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576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720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86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100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8" userDrawn="1">
          <p15:clr>
            <a:srgbClr val="F26B43"/>
          </p15:clr>
        </p15:guide>
        <p15:guide id="2" orient="horz" pos="456" userDrawn="1">
          <p15:clr>
            <a:srgbClr val="F26B43"/>
          </p15:clr>
        </p15:guide>
        <p15:guide id="3" pos="543" userDrawn="1">
          <p15:clr>
            <a:srgbClr val="F26B43"/>
          </p15:clr>
        </p15:guide>
        <p15:guide id="4" pos="7197" userDrawn="1">
          <p15:clr>
            <a:srgbClr val="F26B43"/>
          </p15:clr>
        </p15:guide>
        <p15:guide id="6" orient="horz" pos="129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9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mds.bund.de/themen/digitale-infrastrukturen/potenzialanalyse-zum-glasfaserausbau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mds.bund.de/themen/digitale-infrastrukturen/potenzialanalyse-zum-glasfaserausba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9388F-3D03-A18C-CB97-798122ED4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5476" y="2913827"/>
            <a:ext cx="4766400" cy="1710000"/>
          </a:xfrm>
        </p:spPr>
        <p:txBody>
          <a:bodyPr/>
          <a:lstStyle/>
          <a:p>
            <a:r>
              <a:rPr lang="de-DE" dirty="0"/>
              <a:t>17. Cottbuser „Stadtgespräch“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D08022-27BE-A6AA-2CA9-DAED48931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575" y="3981977"/>
            <a:ext cx="4965301" cy="1908304"/>
          </a:xfrm>
        </p:spPr>
        <p:txBody>
          <a:bodyPr/>
          <a:lstStyle/>
          <a:p>
            <a:r>
              <a:rPr lang="de-DE" sz="2800" dirty="0"/>
              <a:t>„Smart-City Cottbus“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2F867C-99B1-5432-56F2-C1AEDE18C1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17.04.2026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A86698-4459-4833-448C-437986EB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13" y="63278"/>
            <a:ext cx="9087013" cy="67314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435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10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8" y="557297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GESUNDHEIT</a:t>
            </a:r>
            <a:br>
              <a:rPr lang="de-DE" dirty="0"/>
            </a:br>
            <a:r>
              <a:rPr lang="de-DE" b="0" dirty="0"/>
              <a:t>IVENA </a:t>
            </a:r>
            <a:r>
              <a:rPr lang="de-DE" b="0" dirty="0" err="1"/>
              <a:t>eHealth</a:t>
            </a:r>
            <a:r>
              <a:rPr lang="de-DE" b="0" dirty="0"/>
              <a:t> MANV-App 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8" y="1897931"/>
            <a:ext cx="10576479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Fachbereich Feuerwehr, Stadt Cottbus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Engmaschige digitale Vernetzung der Rettungskette bei Großschadenslagen von der Einsatzstelle bis ins Krankenhaus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Erfassung patientenbezogener Daten direkt am Einsatzort in Echtzeit und Bereitstellung für alle Beteiligten – Einsatzleitung, Leitstelle, Stäbe und Krankenhäuser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Rettungs- und Einsatzkräfte, Krankenhäuser bzw. medizinische Institutionen, (verletzte) Bürgerinnen und Bürger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Patientensicherheit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Steigerung der Versorgungsqualität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Effektive Nutzung von Ressourcen, da Patientenaufkommen und Verletzungsschwere bekannt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50CE30-F7D9-F028-1D31-04F906A7C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9" r="1196"/>
          <a:stretch/>
        </p:blipFill>
        <p:spPr>
          <a:xfrm>
            <a:off x="9203329" y="350188"/>
            <a:ext cx="2512744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9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11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788373" y="557297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GESUNDHEIT</a:t>
            </a:r>
            <a:br>
              <a:rPr lang="de-DE" dirty="0"/>
            </a:br>
            <a:r>
              <a:rPr lang="de-DE" b="0" dirty="0"/>
              <a:t>Handyalarmierung Cottbus Alarm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9" y="1823844"/>
            <a:ext cx="10576479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Fachbereich Feuerwehr, Stadt Cottbus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Einführung einer internetbasierten Informations-Alarmplattform, um Rettungskräfte in Sekundenschnelle über einen Einsatz zu benachrichtigen und sofort aussagekräftige Rückmeldung zur Bereitschaft zu erhalten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Rettungs- und Einsatzkräfte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Dank Handyalarmierung erhält die Leitstelle von jeder erreichten Person automatisch eine Empfangsbestätigung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Verfügbarkeit von KameradInnen und Fahrzeugen sichtbar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Integrierte Rücksendefunktion, um Teilnahme der alarmierten Personen zu bestätigen oder abzulehnen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Aktuelle Einsatzstärke stetig abrufbar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50CE30-F7D9-F028-1D31-04F906A7C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9" r="1196"/>
          <a:stretch/>
        </p:blipFill>
        <p:spPr>
          <a:xfrm>
            <a:off x="9203329" y="252910"/>
            <a:ext cx="2512744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5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12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8" y="504586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MOBILITÄT</a:t>
            </a:r>
            <a:br>
              <a:rPr lang="de-DE" dirty="0"/>
            </a:br>
            <a:r>
              <a:rPr lang="de-DE" b="0" dirty="0"/>
              <a:t>On-Demand, inkl. Smart Mobility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8" y="1810382"/>
            <a:ext cx="10576479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</a:t>
            </a:r>
            <a:r>
              <a:rPr lang="de-DE" sz="1600" dirty="0" err="1">
                <a:latin typeface="+mn-lt"/>
              </a:rPr>
              <a:t>CottbusVerkehr</a:t>
            </a:r>
            <a:r>
              <a:rPr lang="de-DE" sz="1600" dirty="0">
                <a:latin typeface="+mn-lt"/>
              </a:rPr>
              <a:t> GmbH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Beschaffung und Betrieb eines digitalen Planungs-, Buchungs- und Abrechnungssystems für On-Demand-Verkehre in der Stadt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Nutzende des ÖPNV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Steigerung der Nachfrage von Nutzenden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Bessere Anbindung ländlich geprägter Liniennetze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Erhöhung der Erschließungswirkung durch dynamische Routenbildung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Reduzierung von Leerfahrten führt zur Verbesserung der Ressourceneffizienz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Senkung mobilitätsbedingter ökologischer Belastungen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92B168-91E8-6585-6E42-07A69FE9D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0"/>
          <a:stretch/>
        </p:blipFill>
        <p:spPr>
          <a:xfrm>
            <a:off x="9087556" y="360000"/>
            <a:ext cx="2514600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13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8" y="503269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MOBILITÄT</a:t>
            </a:r>
            <a:br>
              <a:rPr lang="de-DE" dirty="0"/>
            </a:br>
            <a:r>
              <a:rPr lang="de-DE" b="0" dirty="0"/>
              <a:t>Adaptive Verkehrssteuerung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8" y="1897931"/>
            <a:ext cx="10576479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</a:t>
            </a:r>
            <a:r>
              <a:rPr lang="de-DE" sz="1600" dirty="0" err="1">
                <a:latin typeface="+mn-lt"/>
              </a:rPr>
              <a:t>CottbusVerkehr</a:t>
            </a:r>
            <a:r>
              <a:rPr lang="de-DE" sz="1600" dirty="0">
                <a:latin typeface="+mn-lt"/>
              </a:rPr>
              <a:t> GmbH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Beschleunigungseffekt durch Verkürzung der Standzeiten an Lichtsignalanlagen (LSA)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Individualverkehr sowie Fußgängeranforderungen in Berechnung der Schaltphasen einbeziehen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Nutzende des ÖPNV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Schnellere und stabile Fahrzeiten und kürzere Wartezeiten an LSA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Mehr Sicherheit für Fußgehende und Radfahrer, da die Wartezeittoleranz nicht mehr ausgereizt wird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Erhöhung Attraktivität, Zuverlässigkeit und Pünktlichkeit des ÖPNV für (zukünftige) Kundinnen und Kunden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92B168-91E8-6585-6E42-07A69FE9D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0"/>
          <a:stretch/>
        </p:blipFill>
        <p:spPr>
          <a:xfrm>
            <a:off x="9018545" y="410772"/>
            <a:ext cx="2514600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3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14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0131" y="447078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MOBILITÄT</a:t>
            </a:r>
            <a:br>
              <a:rPr lang="de-DE" dirty="0"/>
            </a:br>
            <a:r>
              <a:rPr lang="de-DE" b="0" dirty="0"/>
              <a:t>Digitale Fahrgastinformation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131" y="1695366"/>
            <a:ext cx="10600347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</a:t>
            </a:r>
            <a:r>
              <a:rPr lang="de-DE" sz="1600" dirty="0" err="1">
                <a:latin typeface="+mn-lt"/>
              </a:rPr>
              <a:t>CottbusVerkehr</a:t>
            </a:r>
            <a:r>
              <a:rPr lang="de-DE" sz="1600" dirty="0">
                <a:latin typeface="+mn-lt"/>
              </a:rPr>
              <a:t> GmbH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Fahrgäste können sich über Verkehrsangebot per Echtzeit-Datenübermittlung informieren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Elektronische Anzeigetafeln auf LED-Basis an ausgewählten Haltestellen müssen frei zugänglich sein und für alle Fahrgäste eine akzeptable </a:t>
            </a:r>
            <a:r>
              <a:rPr lang="de-DE" sz="1600" dirty="0" err="1"/>
              <a:t>Lesehöhe</a:t>
            </a:r>
            <a:r>
              <a:rPr lang="de-DE" sz="1600" dirty="0"/>
              <a:t> aufweisen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Nutzende des ÖPNV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Sofortige Orientierung auch ohne Fahrplankenntnis an Haltestellen/Gleisen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Eigene Fahrtroute kann dynamisch angepasst werden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Ggf. entstehende Wartezeiten können sinnvoll genutzt werden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Gesteigertes Vertrauen in Verkehrsangebot aufgrund von Echtzeitinformationen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Steigerung der Fahrgastzufriedenheit</a:t>
            </a:r>
          </a:p>
          <a:p>
            <a:pPr marL="172800" lvl="1" indent="-172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Kontinuierliche Erfassung der Pünktlichkeit sowie Anschlusssicherung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92B168-91E8-6585-6E42-07A69FE9D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0"/>
          <a:stretch/>
        </p:blipFill>
        <p:spPr>
          <a:xfrm>
            <a:off x="9130688" y="305660"/>
            <a:ext cx="2514600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8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15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74638" y="360000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STADTENTWICKLUNG</a:t>
            </a:r>
            <a:br>
              <a:rPr lang="de-DE" dirty="0"/>
            </a:br>
            <a:r>
              <a:rPr lang="de-DE" b="0" dirty="0"/>
              <a:t>Open Data Portal mit 3D-Stadtmodell</a:t>
            </a:r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38" y="1768339"/>
            <a:ext cx="10398694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Stadt Cottbus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Aufbau digitales, objektbasiertes, homogenes und standardisiertes 3D-Stadtmodell mit digitalem Verkehrsmodell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Gesamte Öffentlichkeit und Investoren, Mitarbeitende Stadtverwaltung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Effizientere Bürgerbeteiligung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Interaktive Informations- und Beteiligungsangebote zur Veranschaulichung von städtebaulichen Konzepten und Bauleitplanverfahren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Verbesserter Zugang zu städtischen Planungsprozessen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Datenbasierte Betrachtungen für Wohnungsmarkt, Gewerbeflächenentwicklung und integrierte Stadtentwicklung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B068D7E-0A07-3FBA-F747-C0BD7F571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11" t="1176" b="1765"/>
          <a:stretch/>
        </p:blipFill>
        <p:spPr>
          <a:xfrm>
            <a:off x="9570415" y="360000"/>
            <a:ext cx="2405834" cy="15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45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16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6" y="396095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VERWALTUNG</a:t>
            </a:r>
            <a:br>
              <a:rPr lang="de-DE" dirty="0"/>
            </a:br>
            <a:r>
              <a:rPr lang="de-DE" b="0" dirty="0"/>
              <a:t>Bürgerportal, inkl. Dokumenten-</a:t>
            </a:r>
            <a:br>
              <a:rPr lang="de-DE" b="0" dirty="0"/>
            </a:br>
            <a:r>
              <a:rPr lang="de-DE" b="0" dirty="0"/>
              <a:t>Management-System</a:t>
            </a:r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6" y="1912968"/>
            <a:ext cx="9994648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Fachbereich Hauptamt IT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Zentrale Datenbasis und Datendrehscheibe für die Digitalisierung 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Bürgerinnen und Bürger, Mitarbeiterinnen und Mitarbeiter Stadtverwaltung, Unternehmen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Steigerung der Zufriedenheit der Bürgerinnen und Bürger sowie Steigerung der Produktivität und Effizienz bei internen Abläufen und Prozessen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Benutzerfreundliche und barrierearme Online-Formulare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Unkomplizierter und zeitlich unabhängiger Zugang zu Verwaltungsleistungen sowie mehr Servicequalität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Keine Wartezeiten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4D175F-242C-9038-DD4E-B4DAC8922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8" r="1515" b="4315"/>
          <a:stretch/>
        </p:blipFill>
        <p:spPr>
          <a:xfrm>
            <a:off x="9239571" y="253198"/>
            <a:ext cx="2476500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6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17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8" y="825078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WIRTSCHAFT</a:t>
            </a:r>
            <a:br>
              <a:rPr lang="de-DE" dirty="0"/>
            </a:br>
            <a:r>
              <a:rPr lang="de-DE" b="0" dirty="0"/>
              <a:t>Digitale Patientenbeförderung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8" y="1776965"/>
            <a:ext cx="10576479" cy="407880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Fachbereich Feuerwehr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Ausstattung der Regionalleistelle Lausitz mit vollautomatisiertem Beförderungsplan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Patientinnen und Patienten, Regionalleitstelle Lausitz, Medizinische Einrichtungen, Dienstleistungsunternehmen zur Krankenbeförderung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Bereitstellung eines digitalen Zugangs für Bürgerinnen und Bürgern als Web-App und mobiler App zur selbstbestimmten Buchung einer Patientenbeförderung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Bessere wirtschaftliche Auslastung von Dienstleistern für Krankenbeförderung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Erhöhung der Termintreue und Vermeidung von Leerfahrten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Entlastung von Personal in Kliniken, Arztpraxen, sonstigen medizinischen Einrichtungen und Regionalleitstelle Lausitz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B605FB-FEAF-645C-4D45-B5E7A08A8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1" r="566" b="1463"/>
          <a:stretch/>
        </p:blipFill>
        <p:spPr>
          <a:xfrm>
            <a:off x="8407897" y="629191"/>
            <a:ext cx="250983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18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>
            <a:off x="766763" y="728662"/>
            <a:ext cx="10566000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3. Breitbandausbau in Cottbus</a:t>
            </a:r>
            <a:endParaRPr lang="de-DE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E0DF56F-E0DB-E714-6C2E-8EED6FED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13264"/>
            <a:ext cx="10566000" cy="756000"/>
          </a:xfrm>
        </p:spPr>
        <p:txBody>
          <a:bodyPr/>
          <a:lstStyle/>
          <a:p>
            <a:r>
              <a:rPr lang="de-DE" sz="2400" dirty="0" err="1"/>
              <a:t>HintergrundWISSEN</a:t>
            </a:r>
            <a:r>
              <a:rPr lang="de-DE" sz="2400" dirty="0"/>
              <a:t>: Wie wird der Breitbandausbau Finanziert?</a:t>
            </a:r>
            <a:br>
              <a:rPr lang="de-DE" sz="2400" dirty="0"/>
            </a:b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B8EF74-A02A-99EC-229C-F4195FD5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26"/>
          <a:stretch/>
        </p:blipFill>
        <p:spPr>
          <a:xfrm>
            <a:off x="3983075" y="1607682"/>
            <a:ext cx="3280610" cy="410276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DA6F18B-A2EF-0A19-E35F-13DC8DFC2085}"/>
              </a:ext>
            </a:extLst>
          </p:cNvPr>
          <p:cNvSpPr/>
          <p:nvPr/>
        </p:nvSpPr>
        <p:spPr>
          <a:xfrm>
            <a:off x="766763" y="1918043"/>
            <a:ext cx="30743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Staatlich unterstützt (Bund/Länder/Kommunen)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Für Gebiete, in denen sich der Ausbau wirtschaftlich nicht lohnt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Oft längere Planungs- und Genehmigungszeiten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Ziel: flächendeckende Versorgung, v. a. im ländlichen Raum		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EA1AE08-290B-0DCD-2E48-B242668D94ED}"/>
              </a:ext>
            </a:extLst>
          </p:cNvPr>
          <p:cNvSpPr/>
          <p:nvPr/>
        </p:nvSpPr>
        <p:spPr>
          <a:xfrm>
            <a:off x="7693221" y="2172241"/>
            <a:ext cx="27936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Ausbau durch Unternehmen ohne staatliche Förderung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In wirtschaftlich attraktiven Gebieten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Meist schneller umgesetzt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Fokus auf Rentabilität		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7168D3-75E6-179C-4D2A-B4786D0E2263}"/>
              </a:ext>
            </a:extLst>
          </p:cNvPr>
          <p:cNvSpPr txBox="1"/>
          <p:nvPr/>
        </p:nvSpPr>
        <p:spPr>
          <a:xfrm>
            <a:off x="3983075" y="5895191"/>
            <a:ext cx="3280610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2"/>
                </a:solidFill>
              </a:rPr>
              <a:t>2 Säulen</a:t>
            </a:r>
          </a:p>
        </p:txBody>
      </p:sp>
    </p:spTree>
    <p:extLst>
      <p:ext uri="{BB962C8B-B14F-4D97-AF65-F5344CB8AC3E}">
        <p14:creationId xmlns:p14="http://schemas.microsoft.com/office/powerpoint/2010/main" val="143304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19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6891D7-0FA0-73D3-6FF9-DA93FA3891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04"/>
          <a:stretch/>
        </p:blipFill>
        <p:spPr>
          <a:xfrm>
            <a:off x="6934704" y="1192700"/>
            <a:ext cx="4130534" cy="548926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3D7563C-6A29-A7DE-18C3-3C65E00D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728662"/>
            <a:ext cx="10566000" cy="756000"/>
          </a:xfrm>
        </p:spPr>
        <p:txBody>
          <a:bodyPr/>
          <a:lstStyle/>
          <a:p>
            <a:r>
              <a:rPr lang="de-DE" dirty="0"/>
              <a:t>I geförderter Ausbau – Wie läuft das ab?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DD78BE-4EC2-9F7F-3E1C-3CE6C04FBAAE}"/>
              </a:ext>
            </a:extLst>
          </p:cNvPr>
          <p:cNvSpPr txBox="1"/>
          <p:nvPr/>
        </p:nvSpPr>
        <p:spPr>
          <a:xfrm>
            <a:off x="596220" y="1580915"/>
            <a:ext cx="74107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Bedarfsanalyse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Kommune prüft: Wo gibt es langsames Internet?</a:t>
            </a:r>
          </a:p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Markterkundung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Unternehmen werden gefragt: „Wollt ihr hier in den nächsten 3 Jahren ausbauen?“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Wenn niemand will → Gebiet gilt als förderfähig</a:t>
            </a:r>
          </a:p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Förderantrag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Kommune beantragt Geld beim Bund (Bund- + Landesmittel)</a:t>
            </a:r>
          </a:p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Ausschreibung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Telekommunikationsunternehmen bewerben sich für den Ausbau</a:t>
            </a:r>
          </a:p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Netzbau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Gewinner baut Glasfasernetz</a:t>
            </a:r>
          </a:p>
          <a:p>
            <a:pPr marL="342900" indent="-342900">
              <a:buAutoNum type="arabicPeriod"/>
            </a:pPr>
            <a:r>
              <a:rPr lang="de-DE" b="1" dirty="0">
                <a:solidFill>
                  <a:schemeClr val="accent2"/>
                </a:solidFill>
              </a:rPr>
              <a:t>Betrieb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Netz wird meist an Anbieter verpachtet, die Tarife verkaufen</a:t>
            </a:r>
          </a:p>
        </p:txBody>
      </p:sp>
    </p:spTree>
    <p:extLst>
      <p:ext uri="{BB962C8B-B14F-4D97-AF65-F5344CB8AC3E}">
        <p14:creationId xmlns:p14="http://schemas.microsoft.com/office/powerpoint/2010/main" val="362891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3E52465-0694-FE23-190D-31C72307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00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72C232-45CE-E288-CE5A-93EBA06D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B536E94E-BC5C-0EDB-7474-9CC5BA0E221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40100" y="2598526"/>
            <a:ext cx="8085600" cy="1575175"/>
          </a:xfrm>
        </p:spPr>
        <p:txBody>
          <a:bodyPr/>
          <a:lstStyle/>
          <a:p>
            <a:r>
              <a:rPr lang="de-DE" dirty="0"/>
              <a:t>Was bedeutet „Smart City“ überhaupt?</a:t>
            </a:r>
          </a:p>
          <a:p>
            <a:r>
              <a:rPr lang="de-DE" dirty="0"/>
              <a:t>Modellprojekt Smart City Cottbus</a:t>
            </a:r>
          </a:p>
          <a:p>
            <a:r>
              <a:rPr lang="de-DE" dirty="0"/>
              <a:t>Breitbandausbau in Cottbus</a:t>
            </a:r>
          </a:p>
          <a:p>
            <a:r>
              <a:rPr lang="de-DE" dirty="0"/>
              <a:t>Fragen?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5342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20</a:t>
            </a:fld>
            <a:endParaRPr lang="en-GB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9390CDB-E5EC-416C-A6FA-5222C384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728662"/>
            <a:ext cx="10566000" cy="756000"/>
          </a:xfrm>
        </p:spPr>
        <p:txBody>
          <a:bodyPr/>
          <a:lstStyle/>
          <a:p>
            <a:r>
              <a:rPr lang="de-DE" dirty="0"/>
              <a:t>Was wurde bisher in Cottbus gefördert?</a:t>
            </a:r>
            <a:br>
              <a:rPr lang="de-DE" dirty="0"/>
            </a:b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593BB1C-CA62-C53D-8280-BA2AF657B281}"/>
              </a:ext>
            </a:extLst>
          </p:cNvPr>
          <p:cNvSpPr/>
          <p:nvPr/>
        </p:nvSpPr>
        <p:spPr>
          <a:xfrm>
            <a:off x="677912" y="1699551"/>
            <a:ext cx="373808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2 geförderte Ausbauprojekte sind abgeschlossen (Stadtfeld = 386 Adresspunkte, Los 1 Gewerbe Nord = 33 Adresspunkte)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2"/>
                </a:solidFill>
              </a:rPr>
              <a:t>1 gefördertes Ausbauprojekt (Los 2 Gewerbe Süd = 27 Adresspunkte) läuft noch bis 30.04.2026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/>
                </a:solidFill>
              </a:rPr>
              <a:t>zukunftsfähige, wichtige Trassen für weitere Anschlüsse wurden dabei mitverlegt</a:t>
            </a:r>
          </a:p>
          <a:p>
            <a:r>
              <a:rPr lang="de-DE" dirty="0">
                <a:solidFill>
                  <a:schemeClr val="accent2"/>
                </a:solidFill>
              </a:rPr>
              <a:t>	</a:t>
            </a:r>
          </a:p>
          <a:p>
            <a:endParaRPr lang="de-DE" dirty="0">
              <a:solidFill>
                <a:schemeClr val="accent2"/>
              </a:solidFill>
            </a:endParaRPr>
          </a:p>
          <a:p>
            <a:r>
              <a:rPr lang="de-DE" sz="1400" dirty="0">
                <a:solidFill>
                  <a:schemeClr val="accent2"/>
                </a:solidFill>
              </a:rPr>
              <a:t>Hinweis: ein Adresspunkt kann mehrere Anschlüsse enthalten.</a:t>
            </a:r>
          </a:p>
          <a:p>
            <a:endParaRPr lang="de-DE" sz="1400" dirty="0">
              <a:solidFill>
                <a:schemeClr val="accent2"/>
              </a:solidFill>
            </a:endParaRPr>
          </a:p>
          <a:p>
            <a:r>
              <a:rPr lang="de-DE" sz="1400" dirty="0">
                <a:solidFill>
                  <a:schemeClr val="accent2"/>
                </a:solidFill>
              </a:rPr>
              <a:t>Stand: Dezember 2025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E14609-A9D2-59FF-525F-6EB3D2B5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992" y="1280855"/>
            <a:ext cx="7623524" cy="484848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2BB99F-39F1-1E6B-3731-8032E9A16CD7}"/>
              </a:ext>
            </a:extLst>
          </p:cNvPr>
          <p:cNvSpPr txBox="1"/>
          <p:nvPr/>
        </p:nvSpPr>
        <p:spPr>
          <a:xfrm>
            <a:off x="4552447" y="6128390"/>
            <a:ext cx="66429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Quelle: https://bmds.bund.de/themen/digitale-infrastrukturen/potenzialanalyse-zum-glasfaserausbau</a:t>
            </a:r>
            <a:r>
              <a:rPr lang="de-DE" sz="11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0370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A892A9-F303-2964-B2D0-0A28724F37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54175" y="6390000"/>
            <a:ext cx="8568146" cy="108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17. </a:t>
            </a:r>
            <a:r>
              <a:rPr lang="en-GB" dirty="0" err="1"/>
              <a:t>Cottbuser</a:t>
            </a:r>
            <a:r>
              <a:rPr lang="en-GB" dirty="0"/>
              <a:t> </a:t>
            </a:r>
            <a:r>
              <a:rPr lang="en-GB" dirty="0" err="1"/>
              <a:t>Stadtgespräch</a:t>
            </a:r>
            <a:r>
              <a:rPr lang="en-GB" dirty="0"/>
              <a:t>| Smart-City Cottbus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21</a:t>
            </a:fld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D68AC1-D224-5328-1429-AB6A4047E8B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63999" y="6390000"/>
            <a:ext cx="720000" cy="108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17.04.2026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EAB958-808E-5E92-9FF7-AED0EFEB7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45" r="3262"/>
          <a:stretch/>
        </p:blipFill>
        <p:spPr>
          <a:xfrm>
            <a:off x="4174958" y="1167649"/>
            <a:ext cx="7707549" cy="487746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259690D-01A5-13F8-0DAE-18D1A7D8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728662"/>
            <a:ext cx="10566000" cy="756000"/>
          </a:xfrm>
        </p:spPr>
        <p:txBody>
          <a:bodyPr/>
          <a:lstStyle/>
          <a:p>
            <a:r>
              <a:rPr lang="de-DE" dirty="0"/>
              <a:t>II Eigenwirtschaftlicher Breitbandausbau </a:t>
            </a:r>
            <a:br>
              <a:rPr lang="de-DE" dirty="0"/>
            </a:b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262FC85-681F-C238-C49A-90A7E8421AA6}"/>
              </a:ext>
            </a:extLst>
          </p:cNvPr>
          <p:cNvSpPr/>
          <p:nvPr/>
        </p:nvSpPr>
        <p:spPr>
          <a:xfrm>
            <a:off x="754065" y="1357853"/>
            <a:ext cx="413594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</a:rPr>
              <a:t>Cottbus hat Potential</a:t>
            </a:r>
          </a:p>
          <a:p>
            <a:r>
              <a:rPr lang="de-DE" dirty="0">
                <a:solidFill>
                  <a:schemeClr val="accent2"/>
                </a:solidFill>
              </a:rPr>
              <a:t>Quelle: </a:t>
            </a:r>
            <a:r>
              <a:rPr lang="de-DE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https://bmds.bund.de/themen/digitale-infrastrukturen/potenzialanalyse-zum-glasfaserausbau</a:t>
            </a:r>
            <a:r>
              <a:rPr lang="de-DE" dirty="0">
                <a:solidFill>
                  <a:schemeClr val="accent2"/>
                </a:solidFill>
              </a:rPr>
              <a:t> 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accent2"/>
                </a:solidFill>
              </a:rPr>
              <a:t>Eigenwirtschaftlicher Ausbau </a:t>
            </a:r>
          </a:p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accent2"/>
                </a:solidFill>
              </a:rPr>
              <a:t>hat Vorrang vor dem geförderten Ausbau!</a:t>
            </a:r>
          </a:p>
          <a:p>
            <a:pPr>
              <a:lnSpc>
                <a:spcPct val="150000"/>
              </a:lnSpc>
            </a:pPr>
            <a:r>
              <a:rPr lang="de-DE" sz="2400" b="1" dirty="0">
                <a:solidFill>
                  <a:schemeClr val="accent2"/>
                </a:solidFill>
              </a:rPr>
              <a:t>NEU: Angebot der Gebiete im EWA-Portal des Bundes</a:t>
            </a:r>
          </a:p>
          <a:p>
            <a:pPr lvl="1"/>
            <a:endParaRPr lang="de-D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81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940991-4483-4C72-9F0A-82E9817EB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E033C8-37B9-4344-9A77-AA39B0646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4623563"/>
            <a:ext cx="4765691" cy="395909"/>
          </a:xfrm>
        </p:spPr>
        <p:txBody>
          <a:bodyPr/>
          <a:lstStyle/>
          <a:p>
            <a:r>
              <a:rPr lang="de-DE" sz="2000" dirty="0"/>
              <a:t>17. Cottbuser „Stadtgespräch“</a:t>
            </a:r>
          </a:p>
          <a:p>
            <a:endParaRPr lang="de-DE" sz="2000" b="1" dirty="0"/>
          </a:p>
          <a:p>
            <a:endParaRPr lang="de-DE" sz="2000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86C509-13FA-4535-A3BF-78B35D8CE4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17.04.2026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529733-D437-57F4-D0B5-1793EE634C28}"/>
              </a:ext>
            </a:extLst>
          </p:cNvPr>
          <p:cNvSpPr txBox="1"/>
          <p:nvPr/>
        </p:nvSpPr>
        <p:spPr>
          <a:xfrm rot="16200000">
            <a:off x="10562960" y="5308899"/>
            <a:ext cx="2952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Foto: Torsten Arnold / Digital Layer: Siemens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8BC1988D-CA30-7199-BB38-03C730496F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/>
        </p:blipFill>
        <p:spPr/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FE16214-1112-1DA5-B854-E431BB1C5FF5}"/>
              </a:ext>
            </a:extLst>
          </p:cNvPr>
          <p:cNvSpPr txBox="1"/>
          <p:nvPr/>
        </p:nvSpPr>
        <p:spPr>
          <a:xfrm>
            <a:off x="6208294" y="6550393"/>
            <a:ext cx="11189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>
                <a:solidFill>
                  <a:schemeClr val="bg1"/>
                </a:solidFill>
              </a:rPr>
              <a:t>*KI generiert</a:t>
            </a:r>
          </a:p>
        </p:txBody>
      </p:sp>
    </p:spTree>
    <p:extLst>
      <p:ext uri="{BB962C8B-B14F-4D97-AF65-F5344CB8AC3E}">
        <p14:creationId xmlns:p14="http://schemas.microsoft.com/office/powerpoint/2010/main" val="158618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BBF84-5B12-9EE8-CE4E-C320127D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59" y="728662"/>
            <a:ext cx="10566000" cy="756000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>
                <a:solidFill>
                  <a:schemeClr val="accent2"/>
                </a:solidFill>
              </a:rPr>
              <a:t>Was bedeutet „Smart City“ überhaupt?</a:t>
            </a:r>
            <a:br>
              <a:rPr lang="de-DE" dirty="0">
                <a:solidFill>
                  <a:schemeClr val="accent2"/>
                </a:solidFill>
              </a:rPr>
            </a:br>
            <a:endParaRPr lang="de-DE" b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3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87A34F4-E60A-A0D9-411B-11549030EEF4}"/>
              </a:ext>
            </a:extLst>
          </p:cNvPr>
          <p:cNvSpPr txBox="1"/>
          <p:nvPr/>
        </p:nvSpPr>
        <p:spPr>
          <a:xfrm>
            <a:off x="943650" y="2723019"/>
            <a:ext cx="57534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>
              <a:solidFill>
                <a:schemeClr val="accent2"/>
              </a:solidFill>
            </a:endParaRPr>
          </a:p>
          <a:p>
            <a:r>
              <a:rPr lang="de-DE" dirty="0">
                <a:solidFill>
                  <a:schemeClr val="accent2"/>
                </a:solidFill>
              </a:rPr>
              <a:t>Eine Smart City nutzt digitale Technologien, Daten und Vernetzung, um das Leben in der Stadt effizienter, nachhaltiger und lebenswerter zu gestalten.</a:t>
            </a:r>
          </a:p>
          <a:p>
            <a:endParaRPr lang="de-DE" dirty="0">
              <a:solidFill>
                <a:schemeClr val="accent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6198DB-128D-912C-8409-9D0FF2BF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03" b="16312"/>
          <a:stretch/>
        </p:blipFill>
        <p:spPr>
          <a:xfrm>
            <a:off x="6952718" y="1790939"/>
            <a:ext cx="3752520" cy="36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93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BBF84-5B12-9EE8-CE4E-C320127D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59" y="728662"/>
            <a:ext cx="10566000" cy="756000"/>
          </a:xfrm>
        </p:spPr>
        <p:txBody>
          <a:bodyPr/>
          <a:lstStyle/>
          <a:p>
            <a:r>
              <a:rPr lang="de-DE" dirty="0"/>
              <a:t>2. Modellprojekt Smart City Cottbus </a:t>
            </a:r>
            <a:endParaRPr lang="de-DE" b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DF9F5-E300-96C5-9E77-AEEBBCB05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Projektlaufzeit: 2019-2025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Fördermittelgeber: BMWSB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Gesamtvolumen: 15 Mio. EUR, 10% Eigenanteil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Förderziel: Digitalisierung von Kommunen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Übergeordnetes Ziel: „Städte und Kommunen sollen</a:t>
            </a:r>
            <a:br>
              <a:rPr lang="de-DE" b="0" dirty="0">
                <a:latin typeface="+mn-lt"/>
              </a:rPr>
            </a:br>
            <a:r>
              <a:rPr lang="de-DE" b="0" dirty="0">
                <a:latin typeface="+mn-lt"/>
              </a:rPr>
              <a:t>zukunftsfähig, nachhaltig und lebenswert gestaltet </a:t>
            </a:r>
            <a:br>
              <a:rPr lang="de-DE" b="0" dirty="0">
                <a:latin typeface="+mn-lt"/>
              </a:rPr>
            </a:br>
            <a:r>
              <a:rPr lang="de-DE" b="0" dirty="0">
                <a:latin typeface="+mn-lt"/>
              </a:rPr>
              <a:t>werden – mithilfe von Digitalisierung, aber immer </a:t>
            </a:r>
            <a:br>
              <a:rPr lang="de-DE" b="0" dirty="0">
                <a:latin typeface="+mn-lt"/>
              </a:rPr>
            </a:br>
            <a:r>
              <a:rPr lang="de-DE" b="0" dirty="0">
                <a:latin typeface="+mn-lt"/>
              </a:rPr>
              <a:t>im Dienst der Menschen.“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latin typeface="+mn-lt"/>
              </a:rPr>
              <a:t>👉 Kurz gesagt: </a:t>
            </a:r>
            <a:br>
              <a:rPr lang="de-DE" b="0" dirty="0">
                <a:latin typeface="+mn-lt"/>
              </a:rPr>
            </a:br>
            <a:r>
              <a:rPr lang="de-DE" b="0" dirty="0">
                <a:latin typeface="+mn-lt"/>
              </a:rPr>
              <a:t>Technologie soll das Leben der Bürger verbessern – </a:t>
            </a:r>
            <a:br>
              <a:rPr lang="de-DE" b="0" dirty="0">
                <a:latin typeface="+mn-lt"/>
              </a:rPr>
            </a:br>
            <a:r>
              <a:rPr lang="de-DE" b="0" dirty="0">
                <a:latin typeface="+mn-lt"/>
              </a:rPr>
              <a:t>nicht umgekehrt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>
              <a:latin typeface="+mn-lt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D5759E-27B2-6683-3EF4-52376985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681" y="2052000"/>
            <a:ext cx="3344561" cy="32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BBF84-5B12-9EE8-CE4E-C320127D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89" y="502143"/>
            <a:ext cx="10566000" cy="756000"/>
          </a:xfrm>
        </p:spPr>
        <p:txBody>
          <a:bodyPr/>
          <a:lstStyle/>
          <a:p>
            <a:r>
              <a:rPr lang="de-DE" dirty="0"/>
              <a:t>7 Handlungsfelder – 12 Projekte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210DEE-3ACC-221E-D4D4-5E92B4602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5"/>
          <a:stretch/>
        </p:blipFill>
        <p:spPr>
          <a:xfrm>
            <a:off x="523477" y="1274498"/>
            <a:ext cx="2512743" cy="15906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9C6924A-5782-84CC-CC18-639462F84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9" r="1196"/>
          <a:stretch/>
        </p:blipFill>
        <p:spPr>
          <a:xfrm>
            <a:off x="6360836" y="1274498"/>
            <a:ext cx="2512744" cy="15477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F239CF-4764-A482-BA3C-CDD142407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1509" b="2338"/>
          <a:stretch/>
        </p:blipFill>
        <p:spPr>
          <a:xfrm>
            <a:off x="3547464" y="1274498"/>
            <a:ext cx="2486025" cy="15906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1937EAD-8E47-21E0-629D-B0CE6B19D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0"/>
          <a:stretch/>
        </p:blipFill>
        <p:spPr>
          <a:xfrm>
            <a:off x="9279724" y="1274498"/>
            <a:ext cx="2514600" cy="154774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4E1ABF2-E678-433B-8A09-A50D48FA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11" t="1176" b="1765"/>
          <a:stretch/>
        </p:blipFill>
        <p:spPr>
          <a:xfrm>
            <a:off x="1232602" y="3683676"/>
            <a:ext cx="2405834" cy="151902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EAC7D18-4F9B-7524-7E18-D26DBC7523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98" r="1515" b="4315"/>
          <a:stretch/>
        </p:blipFill>
        <p:spPr>
          <a:xfrm>
            <a:off x="4683184" y="3683676"/>
            <a:ext cx="2476500" cy="154774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7BB8F8-CA48-720E-DB0B-33AC88D75F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31" r="566" b="1463"/>
          <a:stretch/>
        </p:blipFill>
        <p:spPr>
          <a:xfrm>
            <a:off x="7717233" y="3683676"/>
            <a:ext cx="2509838" cy="15621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C3EAC9D-6C7A-0533-176E-BCD80ABD23EA}"/>
              </a:ext>
            </a:extLst>
          </p:cNvPr>
          <p:cNvSpPr txBox="1"/>
          <p:nvPr/>
        </p:nvSpPr>
        <p:spPr>
          <a:xfrm>
            <a:off x="340679" y="2880063"/>
            <a:ext cx="2985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Digitales LehrerInnenzimmer </a:t>
            </a:r>
            <a:br>
              <a:rPr lang="de-DE" sz="1400" dirty="0"/>
            </a:br>
            <a:r>
              <a:rPr lang="de-DE" sz="1400" dirty="0"/>
              <a:t>Cottbus „DiLZ“</a:t>
            </a:r>
          </a:p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„IdeenLAB“ - Gestalte Dein Cottbus!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1A06410-236D-2CD6-9EC3-708B1E79249A}"/>
              </a:ext>
            </a:extLst>
          </p:cNvPr>
          <p:cNvSpPr txBox="1"/>
          <p:nvPr/>
        </p:nvSpPr>
        <p:spPr>
          <a:xfrm>
            <a:off x="6254604" y="2870335"/>
            <a:ext cx="320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Express Check-In beim CTK</a:t>
            </a:r>
          </a:p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IVENA eHealth MANV-App </a:t>
            </a:r>
          </a:p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Handyalarmierung Cottbus Alarm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9B72F2-31A4-DAEF-73E4-88259B16699B}"/>
              </a:ext>
            </a:extLst>
          </p:cNvPr>
          <p:cNvSpPr txBox="1"/>
          <p:nvPr/>
        </p:nvSpPr>
        <p:spPr>
          <a:xfrm>
            <a:off x="1049805" y="5212228"/>
            <a:ext cx="320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Open Data Portal mit 3D-Stadtmodell</a:t>
            </a:r>
          </a:p>
          <a:p>
            <a:r>
              <a:rPr lang="de-DE" sz="1400" kern="0" dirty="0"/>
              <a:t>  inkl. Kommunales Immobilienportal,      </a:t>
            </a:r>
          </a:p>
          <a:p>
            <a:r>
              <a:rPr lang="de-DE" sz="1400" kern="0" dirty="0">
                <a:ea typeface="Calibri" panose="020F0502020204030204" pitchFamily="34" charset="0"/>
                <a:cs typeface="Times New Roman" panose="02020603050405020304" pitchFamily="18" charset="0"/>
              </a:rPr>
              <a:t>  Planungs- und Beteiligungsportal sowie</a:t>
            </a:r>
            <a:r>
              <a:rPr lang="de-DE" sz="1400" kern="0" dirty="0"/>
              <a:t>  </a:t>
            </a:r>
            <a:br>
              <a:rPr lang="de-DE" sz="1400" kern="0" dirty="0"/>
            </a:br>
            <a:r>
              <a:rPr lang="de-DE" sz="1400" kern="0" dirty="0"/>
              <a:t>  </a:t>
            </a:r>
            <a:r>
              <a:rPr lang="de-DE" sz="1400" kern="0" dirty="0">
                <a:ea typeface="Calibri" panose="020F0502020204030204" pitchFamily="34" charset="0"/>
                <a:cs typeface="Times New Roman" panose="02020603050405020304" pitchFamily="18" charset="0"/>
              </a:rPr>
              <a:t>Digitales Verkehrsmodell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09B47B-2E03-2774-04C1-D4C822347E8C}"/>
              </a:ext>
            </a:extLst>
          </p:cNvPr>
          <p:cNvSpPr txBox="1"/>
          <p:nvPr/>
        </p:nvSpPr>
        <p:spPr>
          <a:xfrm>
            <a:off x="9279724" y="2880063"/>
            <a:ext cx="2833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On-Demand, inkl. Smart Mobility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de-DE" sz="1400" kern="0" dirty="0"/>
              <a:t>Adaptive Verkehrssteuerung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Digitale Fahrgastinformation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85D235B-2C19-6CBA-E36F-8EF4F800DB89}"/>
              </a:ext>
            </a:extLst>
          </p:cNvPr>
          <p:cNvSpPr txBox="1"/>
          <p:nvPr/>
        </p:nvSpPr>
        <p:spPr>
          <a:xfrm>
            <a:off x="3367087" y="2870335"/>
            <a:ext cx="310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Zukunftsweisende </a:t>
            </a:r>
            <a:b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Energiebetrachtung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F3C4446-1FF4-D166-428E-D949A20385FF}"/>
              </a:ext>
            </a:extLst>
          </p:cNvPr>
          <p:cNvSpPr txBox="1"/>
          <p:nvPr/>
        </p:nvSpPr>
        <p:spPr>
          <a:xfrm>
            <a:off x="4464022" y="5276722"/>
            <a:ext cx="3335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Bürgerportal, inkl. Dokumenten-Management-System</a:t>
            </a:r>
          </a:p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A9E97E7-3470-6BAF-C940-8295CA5DFC48}"/>
              </a:ext>
            </a:extLst>
          </p:cNvPr>
          <p:cNvSpPr txBox="1"/>
          <p:nvPr/>
        </p:nvSpPr>
        <p:spPr>
          <a:xfrm>
            <a:off x="7579546" y="5212228"/>
            <a:ext cx="3109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Digitale Patientenbeförderung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29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6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>
            <a:off x="766763" y="728662"/>
            <a:ext cx="10566000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</a:t>
            </a:r>
            <a:r>
              <a:rPr lang="de-DE" dirty="0" err="1"/>
              <a:t>bildung</a:t>
            </a:r>
            <a:br>
              <a:rPr lang="de-DE" dirty="0"/>
            </a:br>
            <a:r>
              <a:rPr lang="de-DE" b="0" dirty="0"/>
              <a:t>Digitales Lehrerinnenzimmer 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768087"/>
            <a:ext cx="10566000" cy="2286328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BTU Cottbus-Senftenberg 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Virtuelle Weiterbildungs- und Austauschplattform zur Fortbildung des pädagogischen Fachpersonals in Cottbus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Pädagogisches Fachpersonal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Stärkung digitaler Kompetenz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Zeitlich flexible Bildungsangebote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Individuelle Lerngelegenheiten sowie Selbststeuerung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Fachlicher und administrativer Austausch (u. a. virtuelles Lehrerzimmer, Tauschbörse, News-Blog, Expertensprechstunden) 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Aufbau informeller digitaler Netzwerk- und Austauschstrukturen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626924-3672-E346-61D4-1770CA30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5"/>
          <a:stretch/>
        </p:blipFill>
        <p:spPr>
          <a:xfrm>
            <a:off x="8925350" y="315393"/>
            <a:ext cx="2499887" cy="1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26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7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>
            <a:off x="766763" y="728662"/>
            <a:ext cx="10566000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</a:t>
            </a:r>
            <a:r>
              <a:rPr lang="de-DE" dirty="0" err="1"/>
              <a:t>bildung</a:t>
            </a:r>
            <a:br>
              <a:rPr lang="de-DE" dirty="0"/>
            </a:br>
            <a:r>
              <a:rPr lang="de-DE" b="0" dirty="0"/>
              <a:t>„</a:t>
            </a:r>
            <a:r>
              <a:rPr lang="de-DE" b="0" dirty="0" err="1"/>
              <a:t>IdeenLAB</a:t>
            </a:r>
            <a:r>
              <a:rPr lang="de-DE" b="0" dirty="0"/>
              <a:t>“ - Gestalte Dein Cottbus!</a:t>
            </a:r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3" y="1992119"/>
            <a:ext cx="9856480" cy="2511452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BTU Cottbus-Senftenberg 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Online-Beteiligungsplattform zur Stärkung der Partizipation und Teilhabe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Bürgerinnen und Bürger, Akteure, die Unterstützungsleistung bereitstellen, z.B. Institutionen, Vereine, Bildungseinrichtungen, Unternehmen etc. 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Bürgerinnen und Bürger können</a:t>
            </a:r>
          </a:p>
          <a:p>
            <a:pPr marL="316800" lvl="2" indent="-172800"/>
            <a:r>
              <a:rPr lang="de-DE" sz="1600" dirty="0"/>
              <a:t>sich aktiv am Stadtgeschehen beteiligen und an Entscheidungsprozessen mitwirken,</a:t>
            </a:r>
          </a:p>
          <a:p>
            <a:pPr marL="316800" lvl="2" indent="-172800"/>
            <a:r>
              <a:rPr lang="de-DE" sz="1600" dirty="0"/>
              <a:t>ihre Probleme äußern,</a:t>
            </a:r>
          </a:p>
          <a:p>
            <a:pPr marL="316800" lvl="2" indent="-172800"/>
            <a:r>
              <a:rPr lang="de-DE" sz="1600" dirty="0"/>
              <a:t>Ideen zur Lösung der Herausforderungen einbringen und </a:t>
            </a:r>
          </a:p>
          <a:p>
            <a:pPr marL="316800" lvl="2" indent="-172800"/>
            <a:r>
              <a:rPr lang="de-DE" sz="1600" dirty="0"/>
              <a:t>aus den Ideen kollaborativ Projekte entwickeln und umsetzen.</a:t>
            </a:r>
          </a:p>
          <a:p>
            <a:pPr lvl="2" indent="0">
              <a:buNone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626924-3672-E346-61D4-1770CA30F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5"/>
          <a:stretch/>
        </p:blipFill>
        <p:spPr>
          <a:xfrm>
            <a:off x="8925350" y="315393"/>
            <a:ext cx="2499887" cy="15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8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848758" y="527076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ENERGIE</a:t>
            </a:r>
            <a:br>
              <a:rPr lang="de-DE" dirty="0"/>
            </a:br>
            <a:r>
              <a:rPr lang="de-DE" b="0" dirty="0"/>
              <a:t>Zukunftsweisende Energiebetrachtung</a:t>
            </a:r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58" y="1853360"/>
            <a:ext cx="8568146" cy="1841450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Fachbereich Hochbau, Stadt Cottbus 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Überwachung wichtiger Verbrauchsdaten und Zustände an kommunalen Gebäuden (Horte, Kita, Schulen, Verwaltungsgebäude beispielsweise Neumarkt 5, …)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Bürgerinnen und Bürger, Haustechniker bzw. Hausmeister, Kinder sowie Schülerinnen und Schüler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Nachhaltigkeit durch Einsparung von Energie, Kosten, CO2-Ausstoß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Komfortgewinn durch behagliche Raumtemperaturen und bessere Luftqualität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Vorbeugung von Energieverschwendung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Klimafreundliche Energieversorgung durch Einhaltung energetischer 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A1ECAC-792C-1DBB-6E4B-571626B0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509" b="2338"/>
          <a:stretch/>
        </p:blipFill>
        <p:spPr>
          <a:xfrm>
            <a:off x="9416904" y="360000"/>
            <a:ext cx="2486025" cy="15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5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7CDE47-B2B9-7541-5389-9FAE218A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8B5-84C8-40B5-8441-85963F7B511F}" type="slidenum">
              <a:rPr lang="en-GB" smtClean="0"/>
              <a:t>9</a:t>
            </a:fld>
            <a:endParaRPr lang="en-GB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6FE750B9-3450-5EFF-BF0F-7F48D8008781}"/>
              </a:ext>
            </a:extLst>
          </p:cNvPr>
          <p:cNvSpPr txBox="1">
            <a:spLocks/>
          </p:cNvSpPr>
          <p:nvPr/>
        </p:nvSpPr>
        <p:spPr>
          <a:xfrm flipH="1">
            <a:off x="713307" y="447079"/>
            <a:ext cx="10867315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Handlungsprojekt GESUNDHEIT</a:t>
            </a:r>
            <a:br>
              <a:rPr lang="de-DE" dirty="0"/>
            </a:br>
            <a:r>
              <a:rPr lang="de-DE" b="0" dirty="0"/>
              <a:t>Express Check-In beim CTK (MUL-CT)</a:t>
            </a:r>
          </a:p>
          <a:p>
            <a:endParaRPr lang="de-DE" b="0" dirty="0"/>
          </a:p>
          <a:p>
            <a:endParaRPr lang="de-DE" b="0" dirty="0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89662C7-801D-FB1A-171A-1969227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36" y="1719390"/>
            <a:ext cx="11100184" cy="3913659"/>
          </a:xfrm>
        </p:spPr>
        <p:txBody>
          <a:bodyPr/>
          <a:lstStyle/>
          <a:p>
            <a:r>
              <a:rPr lang="de-DE" sz="1600" dirty="0">
                <a:latin typeface="+mn-lt"/>
              </a:rPr>
              <a:t>Leitung Carl-Thiem-Klinikum Cottbus gGmbH</a:t>
            </a:r>
          </a:p>
          <a:p>
            <a:r>
              <a:rPr lang="de-DE" sz="1600" dirty="0">
                <a:latin typeface="+mn-lt"/>
              </a:rPr>
              <a:t>Kurzbeschreibung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Mit dem „Express Check-In“ können sich Patienten schnell und bequem selbst im Klinikum aufnehmen</a:t>
            </a:r>
          </a:p>
          <a:p>
            <a:r>
              <a:rPr lang="de-DE" sz="1600" dirty="0">
                <a:latin typeface="+mn-lt"/>
              </a:rPr>
              <a:t>Zielgruppe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Patienten und Mitarbeitende des Carl-Thiem-Klinikums</a:t>
            </a:r>
          </a:p>
          <a:p>
            <a:r>
              <a:rPr lang="de-DE" sz="1600" dirty="0">
                <a:latin typeface="+mn-lt"/>
              </a:rPr>
              <a:t>Ziele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Steigerung der Patienten-Zufriedenheit 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Geringe Wartezeiten am Aufnahmetag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Mehr Servicequalität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Praktische Dokumentenübermittlung</a:t>
            </a:r>
          </a:p>
          <a:p>
            <a:pPr marL="172800" lvl="1" indent="-172800">
              <a:buFont typeface="Arial" panose="020B0604020202020204" pitchFamily="34" charset="0"/>
              <a:buChar char="•"/>
            </a:pPr>
            <a:r>
              <a:rPr lang="de-DE" sz="1600" dirty="0"/>
              <a:t>Entlastung im Klinikalltag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50CE30-F7D9-F028-1D31-04F906A7C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9" r="1196"/>
          <a:stretch/>
        </p:blipFill>
        <p:spPr>
          <a:xfrm>
            <a:off x="9164356" y="171647"/>
            <a:ext cx="2512744" cy="1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7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ttbus Master (9/2023)">
  <a:themeElements>
    <a:clrScheme name="Cottbus">
      <a:dk1>
        <a:srgbClr val="000000"/>
      </a:dk1>
      <a:lt1>
        <a:srgbClr val="FFFFFF"/>
      </a:lt1>
      <a:dk2>
        <a:srgbClr val="BFBFBF"/>
      </a:dk2>
      <a:lt2>
        <a:srgbClr val="FFFFFF"/>
      </a:lt2>
      <a:accent1>
        <a:srgbClr val="E40033"/>
      </a:accent1>
      <a:accent2>
        <a:srgbClr val="003F57"/>
      </a:accent2>
      <a:accent3>
        <a:srgbClr val="389EC3"/>
      </a:accent3>
      <a:accent4>
        <a:srgbClr val="6E804B"/>
      </a:accent4>
      <a:accent5>
        <a:srgbClr val="C0A78F"/>
      </a:accent5>
      <a:accent6>
        <a:srgbClr val="43002E"/>
      </a:accent6>
      <a:hlink>
        <a:srgbClr val="E40033"/>
      </a:hlink>
      <a:folHlink>
        <a:srgbClr val="7F7F7F"/>
      </a:folHlink>
    </a:clrScheme>
    <a:fontScheme name="Cottbu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accent2"/>
            </a:solidFill>
          </a:defRPr>
        </a:defPPr>
      </a:lstStyle>
    </a:txDef>
  </a:objectDefaults>
  <a:extraClrSchemeLst/>
  <a:custClrLst>
    <a:custClr name="Cottbus Sand">
      <a:srgbClr val="BFA78E"/>
    </a:custClr>
    <a:custClr name="Cottbus Oliv">
      <a:srgbClr val="6E804B"/>
    </a:custClr>
    <a:custClr name="Cottbus Aubergine">
      <a:srgbClr val="43002E"/>
    </a:custClr>
    <a:custClr name="Cottbus Dunkelblau">
      <a:srgbClr val="003F57"/>
    </a:custClr>
    <a:custClr name="Cottbus Hellblau">
      <a:srgbClr val="389EC3"/>
    </a:custClr>
  </a:custClrLst>
  <a:extLst>
    <a:ext uri="{05A4C25C-085E-4340-85A3-A5531E510DB2}">
      <thm15:themeFamily xmlns:thm15="http://schemas.microsoft.com/office/thememl/2012/main" name="Cottbus_PowerPoint_Master_16zu9_Vortrag.potx" id="{63921A0B-F15B-4304-94C3-E83FD6CFE01F}" vid="{A3AF1824-3632-4AB7-8D2D-C9B8A11F112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Cottbus_PowerPoint_Master_16zu9_Vortrag</Template>
  <TotalTime>0</TotalTime>
  <Words>1368</Words>
  <Application>Microsoft Office PowerPoint</Application>
  <PresentationFormat>Breitbild</PresentationFormat>
  <Paragraphs>261</Paragraphs>
  <Slides>22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Cottbus Master (9/2023)</vt:lpstr>
      <vt:lpstr>think-cell Folie</vt:lpstr>
      <vt:lpstr>17. Cottbuser „Stadtgespräch“</vt:lpstr>
      <vt:lpstr>00</vt:lpstr>
      <vt:lpstr>1. Was bedeutet „Smart City“ überhaupt? </vt:lpstr>
      <vt:lpstr>2. Modellprojekt Smart City Cottbus </vt:lpstr>
      <vt:lpstr>7 Handlungsfelder – 12 Projekte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HintergrundWISSEN: Wie wird der Breitbandausbau Finanziert? </vt:lpstr>
      <vt:lpstr>I geförderter Ausbau – Wie läuft das ab? </vt:lpstr>
      <vt:lpstr>Was wurde bisher in Cottbus gefördert? </vt:lpstr>
      <vt:lpstr>II Eigenwirtschaftlicher Breitbandausbau  </vt:lpstr>
      <vt:lpstr>Vielen Dank für Ihre Aufmerksamkeit</vt:lpstr>
    </vt:vector>
  </TitlesOfParts>
  <Manager/>
  <Company>SVC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 Cottbuser „Stadtgespräch“</dc:title>
  <dc:subject/>
  <dc:creator>Marquardt, Dr. Maria</dc:creator>
  <cp:keywords/>
  <dc:description/>
  <cp:lastModifiedBy>Steve</cp:lastModifiedBy>
  <cp:revision>15</cp:revision>
  <cp:lastPrinted>2026-04-17T13:23:03Z</cp:lastPrinted>
  <dcterms:created xsi:type="dcterms:W3CDTF">2026-04-05T17:08:30Z</dcterms:created>
  <dcterms:modified xsi:type="dcterms:W3CDTF">2026-04-17T14:21:29Z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#COT#">
    <vt:bool>true</vt:bool>
  </property>
</Properties>
</file>